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7" r:id="rId5"/>
    <p:sldId id="270" r:id="rId6"/>
    <p:sldId id="259" r:id="rId7"/>
    <p:sldId id="261" r:id="rId8"/>
    <p:sldId id="262" r:id="rId9"/>
    <p:sldId id="269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036967"/>
    <a:srgbClr val="4D4D4D"/>
    <a:srgbClr val="009999"/>
    <a:srgbClr val="8BC3C2"/>
    <a:srgbClr val="19325B"/>
    <a:srgbClr val="3D5B8D"/>
    <a:srgbClr val="A9B4C7"/>
    <a:srgbClr val="E33333"/>
    <a:srgbClr val="163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18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4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　佳奈" userId="ebc2e80c-24d2-41b1-a726-6ccf954498f6" providerId="ADAL" clId="{0E5899C8-DF4B-4BFC-98C6-18AA60BC0D46}"/>
    <pc:docChg chg="undo custSel mod modSld">
      <pc:chgData name="奥田　佳奈" userId="ebc2e80c-24d2-41b1-a726-6ccf954498f6" providerId="ADAL" clId="{0E5899C8-DF4B-4BFC-98C6-18AA60BC0D46}" dt="2025-04-10T07:08:05.385" v="37" actId="166"/>
      <pc:docMkLst>
        <pc:docMk/>
      </pc:docMkLst>
      <pc:sldChg chg="modSp mod">
        <pc:chgData name="奥田　佳奈" userId="ebc2e80c-24d2-41b1-a726-6ccf954498f6" providerId="ADAL" clId="{0E5899C8-DF4B-4BFC-98C6-18AA60BC0D46}" dt="2025-04-10T06:17:45.442" v="6"/>
        <pc:sldMkLst>
          <pc:docMk/>
          <pc:sldMk cId="729396461" sldId="262"/>
        </pc:sldMkLst>
        <pc:spChg chg="mod">
          <ac:chgData name="奥田　佳奈" userId="ebc2e80c-24d2-41b1-a726-6ccf954498f6" providerId="ADAL" clId="{0E5899C8-DF4B-4BFC-98C6-18AA60BC0D46}" dt="2025-04-10T06:17:07.952" v="3"/>
          <ac:spMkLst>
            <pc:docMk/>
            <pc:sldMk cId="729396461" sldId="262"/>
            <ac:spMk id="33" creationId="{31EADCCB-8065-491E-A0B7-02A248B3299A}"/>
          </ac:spMkLst>
        </pc:spChg>
        <pc:spChg chg="mod">
          <ac:chgData name="奥田　佳奈" userId="ebc2e80c-24d2-41b1-a726-6ccf954498f6" providerId="ADAL" clId="{0E5899C8-DF4B-4BFC-98C6-18AA60BC0D46}" dt="2025-04-10T06:17:45.442" v="6"/>
          <ac:spMkLst>
            <pc:docMk/>
            <pc:sldMk cId="729396461" sldId="262"/>
            <ac:spMk id="52" creationId="{E5050EFE-A06C-4247-B4B8-6F0FA474B2E0}"/>
          </ac:spMkLst>
        </pc:spChg>
      </pc:sldChg>
      <pc:sldChg chg="addSp delSp modSp mod">
        <pc:chgData name="奥田　佳奈" userId="ebc2e80c-24d2-41b1-a726-6ccf954498f6" providerId="ADAL" clId="{0E5899C8-DF4B-4BFC-98C6-18AA60BC0D46}" dt="2025-04-10T07:08:05.385" v="37" actId="166"/>
        <pc:sldMkLst>
          <pc:docMk/>
          <pc:sldMk cId="3286100762" sldId="265"/>
        </pc:sldMkLst>
        <pc:spChg chg="mod ord">
          <ac:chgData name="奥田　佳奈" userId="ebc2e80c-24d2-41b1-a726-6ccf954498f6" providerId="ADAL" clId="{0E5899C8-DF4B-4BFC-98C6-18AA60BC0D46}" dt="2025-04-10T07:08:02.531" v="36" actId="166"/>
          <ac:spMkLst>
            <pc:docMk/>
            <pc:sldMk cId="3286100762" sldId="265"/>
            <ac:spMk id="12" creationId="{41AE2225-21D3-43A1-B0F3-406B6B0C3BCB}"/>
          </ac:spMkLst>
        </pc:spChg>
        <pc:grpChg chg="mod ord">
          <ac:chgData name="奥田　佳奈" userId="ebc2e80c-24d2-41b1-a726-6ccf954498f6" providerId="ADAL" clId="{0E5899C8-DF4B-4BFC-98C6-18AA60BC0D46}" dt="2025-04-10T07:08:05.385" v="37" actId="166"/>
          <ac:grpSpMkLst>
            <pc:docMk/>
            <pc:sldMk cId="3286100762" sldId="265"/>
            <ac:grpSpMk id="11" creationId="{C303ED81-99F2-4AA6-8E4C-2EAF90172704}"/>
          </ac:grpSpMkLst>
        </pc:grpChg>
        <pc:picChg chg="add mod">
          <ac:chgData name="奥田　佳奈" userId="ebc2e80c-24d2-41b1-a726-6ccf954498f6" providerId="ADAL" clId="{0E5899C8-DF4B-4BFC-98C6-18AA60BC0D46}" dt="2025-04-10T07:07:46.741" v="32" actId="1076"/>
          <ac:picMkLst>
            <pc:docMk/>
            <pc:sldMk cId="3286100762" sldId="265"/>
            <ac:picMk id="4" creationId="{8C742759-48CF-BD5E-FFB2-C35EFE8F465C}"/>
          </ac:picMkLst>
        </pc:picChg>
        <pc:picChg chg="del mod">
          <ac:chgData name="奥田　佳奈" userId="ebc2e80c-24d2-41b1-a726-6ccf954498f6" providerId="ADAL" clId="{0E5899C8-DF4B-4BFC-98C6-18AA60BC0D46}" dt="2025-04-10T06:18:46.591" v="19" actId="478"/>
          <ac:picMkLst>
            <pc:docMk/>
            <pc:sldMk cId="3286100762" sldId="265"/>
            <ac:picMk id="5" creationId="{66AF57DF-E079-44CC-A72F-0A08DDBDD1AF}"/>
          </ac:picMkLst>
        </pc:picChg>
        <pc:picChg chg="del">
          <ac:chgData name="奥田　佳奈" userId="ebc2e80c-24d2-41b1-a726-6ccf954498f6" providerId="ADAL" clId="{0E5899C8-DF4B-4BFC-98C6-18AA60BC0D46}" dt="2025-04-10T06:18:48.113" v="20" actId="478"/>
          <ac:picMkLst>
            <pc:docMk/>
            <pc:sldMk cId="3286100762" sldId="265"/>
            <ac:picMk id="7" creationId="{9B22A4BB-3DD9-4530-A50A-4F1B7000F04E}"/>
          </ac:picMkLst>
        </pc:picChg>
        <pc:picChg chg="add mod">
          <ac:chgData name="奥田　佳奈" userId="ebc2e80c-24d2-41b1-a726-6ccf954498f6" providerId="ADAL" clId="{0E5899C8-DF4B-4BFC-98C6-18AA60BC0D46}" dt="2025-04-10T07:07:40.866" v="30" actId="1076"/>
          <ac:picMkLst>
            <pc:docMk/>
            <pc:sldMk cId="3286100762" sldId="265"/>
            <ac:picMk id="9" creationId="{B027D37E-09A3-C07B-182B-47820FC7D30F}"/>
          </ac:picMkLst>
        </pc:picChg>
      </pc:sldChg>
      <pc:sldChg chg="modSp mod">
        <pc:chgData name="奥田　佳奈" userId="ebc2e80c-24d2-41b1-a726-6ccf954498f6" providerId="ADAL" clId="{0E5899C8-DF4B-4BFC-98C6-18AA60BC0D46}" dt="2025-04-10T06:18:23.632" v="16" actId="207"/>
        <pc:sldMkLst>
          <pc:docMk/>
          <pc:sldMk cId="1501846412" sldId="269"/>
        </pc:sldMkLst>
        <pc:spChg chg="mod">
          <ac:chgData name="奥田　佳奈" userId="ebc2e80c-24d2-41b1-a726-6ccf954498f6" providerId="ADAL" clId="{0E5899C8-DF4B-4BFC-98C6-18AA60BC0D46}" dt="2025-04-10T06:18:23.632" v="16" actId="207"/>
          <ac:spMkLst>
            <pc:docMk/>
            <pc:sldMk cId="1501846412" sldId="269"/>
            <ac:spMk id="33" creationId="{31EADCCB-8065-491E-A0B7-02A248B3299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98A7E-FA67-4D0F-B231-0F8A85DBBF9F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2548D-F7DB-4AD5-8F06-A893E7FC13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99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Ver.1.1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2548D-F7DB-4AD5-8F06-A893E7FC13C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296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0" y="-21743"/>
            <a:ext cx="11269133" cy="687185"/>
          </a:xfrm>
          <a:prstGeom prst="rect">
            <a:avLst/>
          </a:prstGeom>
          <a:solidFill>
            <a:srgbClr val="009999">
              <a:alpha val="8980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9C858B8-45A1-C74B-A489-B934D3996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614" y="3411146"/>
            <a:ext cx="9376756" cy="12514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5600" b="1">
                <a:solidFill>
                  <a:srgbClr val="00999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C18E2CC-FC8C-4E3E-A444-3F5CE3115D4E}"/>
              </a:ext>
            </a:extLst>
          </p:cNvPr>
          <p:cNvSpPr/>
          <p:nvPr userDrawn="1"/>
        </p:nvSpPr>
        <p:spPr>
          <a:xfrm>
            <a:off x="11269133" y="-21743"/>
            <a:ext cx="922867" cy="687185"/>
          </a:xfrm>
          <a:prstGeom prst="rect">
            <a:avLst/>
          </a:prstGeom>
          <a:solidFill>
            <a:srgbClr val="AEE0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770C19E-478E-4248-8385-E3525130394B}"/>
              </a:ext>
            </a:extLst>
          </p:cNvPr>
          <p:cNvSpPr txBox="1"/>
          <p:nvPr userDrawn="1"/>
        </p:nvSpPr>
        <p:spPr>
          <a:xfrm>
            <a:off x="9023805" y="6378921"/>
            <a:ext cx="1305593" cy="272977"/>
          </a:xfrm>
          <a:prstGeom prst="rect">
            <a:avLst/>
          </a:prstGeom>
          <a:solidFill>
            <a:srgbClr val="009999"/>
          </a:solidFill>
          <a:ln w="6350" cmpd="sng">
            <a:noFill/>
          </a:ln>
        </p:spPr>
        <p:txBody>
          <a:bodyPr wrap="square" lIns="96000" tIns="33600" rIns="96000" bIns="33600" rtlCol="0">
            <a:spAutoFit/>
          </a:bodyPr>
          <a:lstStyle/>
          <a:p>
            <a:pPr algn="ctr"/>
            <a:r>
              <a:rPr lang="en-US" altLang="ja-JP" sz="1333" dirty="0">
                <a:solidFill>
                  <a:schemeClr val="bg1"/>
                </a:solidFill>
                <a:latin typeface="游ゴシック"/>
                <a:ea typeface="游ゴシック"/>
                <a:cs typeface="游ゴシック"/>
              </a:rPr>
              <a:t>confidential</a:t>
            </a:r>
            <a:endParaRPr kumimoji="1" lang="ja-JP" altLang="en-US" sz="1333" dirty="0">
              <a:solidFill>
                <a:schemeClr val="bg1"/>
              </a:solidFill>
              <a:latin typeface="游ゴシック"/>
              <a:ea typeface="游ゴシック"/>
              <a:cs typeface="游ゴシック"/>
            </a:endParaRPr>
          </a:p>
        </p:txBody>
      </p:sp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BA44C09A-82B1-42EF-A683-321BEC153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14602" y="1114981"/>
            <a:ext cx="2962797" cy="153352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EBD3598-F6E6-435C-B7F9-875A85FB11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974" y="6086287"/>
            <a:ext cx="1305593" cy="585267"/>
          </a:xfrm>
          <a:prstGeom prst="rect">
            <a:avLst/>
          </a:prstGeom>
        </p:spPr>
      </p:pic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8E16EB4-8DAC-497F-84CB-622C6CD865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7622" y="2857637"/>
            <a:ext cx="9376756" cy="6879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rgbClr val="009999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039B532-DAE4-4599-884D-E5EA3850A90D}"/>
              </a:ext>
            </a:extLst>
          </p:cNvPr>
          <p:cNvSpPr/>
          <p:nvPr userDrawn="1"/>
        </p:nvSpPr>
        <p:spPr>
          <a:xfrm>
            <a:off x="3646640" y="6378921"/>
            <a:ext cx="4898715" cy="524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rgbClr val="292929"/>
                </a:solidFill>
              </a:rPr>
              <a:t>Copyright</a:t>
            </a:r>
            <a:r>
              <a:rPr kumimoji="1" lang="ja-JP" altLang="en-US" sz="800" dirty="0">
                <a:solidFill>
                  <a:srgbClr val="292929"/>
                </a:solidFill>
              </a:rPr>
              <a:t> </a:t>
            </a:r>
            <a:r>
              <a:rPr kumimoji="1" lang="en-US" altLang="ja-JP" sz="800" dirty="0">
                <a:solidFill>
                  <a:srgbClr val="292929"/>
                </a:solidFill>
              </a:rPr>
              <a:t>© ADVANTAGE Risk Management Co.,</a:t>
            </a:r>
            <a:r>
              <a:rPr kumimoji="1" lang="en-US" altLang="ja-JP" sz="800" dirty="0" err="1">
                <a:solidFill>
                  <a:srgbClr val="292929"/>
                </a:solidFill>
              </a:rPr>
              <a:t>Ltd.All</a:t>
            </a:r>
            <a:r>
              <a:rPr kumimoji="1" lang="en-US" altLang="ja-JP" sz="800" dirty="0">
                <a:solidFill>
                  <a:srgbClr val="292929"/>
                </a:solidFill>
              </a:rPr>
              <a:t> Rights Reserved.</a:t>
            </a:r>
            <a:endParaRPr kumimoji="1" lang="ja-JP" altLang="en-US" sz="800" dirty="0">
              <a:solidFill>
                <a:srgbClr val="292929"/>
              </a:solidFill>
            </a:endParaRPr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2C64BC3C-6023-45DA-82B5-BA2EF0B30C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14716" y="5601929"/>
            <a:ext cx="5162549" cy="4529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67">
                <a:solidFill>
                  <a:srgbClr val="292929"/>
                </a:solidFill>
              </a:defRPr>
            </a:lvl1pPr>
          </a:lstStyle>
          <a:p>
            <a:pPr lvl="0"/>
            <a:endParaRPr kumimoji="1" lang="ja-JP" altLang="en-US" dirty="0"/>
          </a:p>
        </p:txBody>
      </p:sp>
      <p:sp>
        <p:nvSpPr>
          <p:cNvPr id="20" name="テキスト プレースホルダー 14">
            <a:extLst>
              <a:ext uri="{FF2B5EF4-FFF2-40B4-BE49-F238E27FC236}">
                <a16:creationId xmlns:a16="http://schemas.microsoft.com/office/drawing/2014/main" id="{64290C3C-3884-400B-84AC-2286D84876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4726" y="5946321"/>
            <a:ext cx="5162549" cy="4529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67">
                <a:solidFill>
                  <a:srgbClr val="292929"/>
                </a:solidFill>
              </a:defRPr>
            </a:lvl1pPr>
          </a:lstStyle>
          <a:p>
            <a:pPr lvl="0"/>
            <a:endParaRPr kumimoji="1" lang="ja-JP" altLang="en-US" dirty="0"/>
          </a:p>
        </p:txBody>
      </p:sp>
      <p:sp>
        <p:nvSpPr>
          <p:cNvPr id="21" name="テキスト プレースホルダー 14">
            <a:extLst>
              <a:ext uri="{FF2B5EF4-FFF2-40B4-BE49-F238E27FC236}">
                <a16:creationId xmlns:a16="http://schemas.microsoft.com/office/drawing/2014/main" id="{C74F14E6-4A91-497C-8C7B-0EA7F51C04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4716" y="5109982"/>
            <a:ext cx="5162549" cy="4529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67">
                <a:solidFill>
                  <a:srgbClr val="292929"/>
                </a:solidFill>
              </a:defRPr>
            </a:lvl1pPr>
          </a:lstStyle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861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1_タイトルとコンテンツ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1" y="0"/>
            <a:ext cx="12192000" cy="84667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2" y="0"/>
            <a:ext cx="1286932" cy="84667"/>
          </a:xfrm>
          <a:prstGeom prst="rect">
            <a:avLst/>
          </a:prstGeom>
          <a:solidFill>
            <a:srgbClr val="AEE0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CBB5BA44-39B5-46DA-A8E1-3EDFD75B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327158"/>
            <a:ext cx="9609666" cy="548897"/>
          </a:xfrm>
        </p:spPr>
        <p:txBody>
          <a:bodyPr anchor="ctr">
            <a:noAutofit/>
          </a:bodyPr>
          <a:lstStyle>
            <a:lvl1pPr>
              <a:defRPr sz="28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EFEA294F-2CA7-4C1F-931F-E50EDA07ED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7214" y="1080592"/>
            <a:ext cx="11217572" cy="5447747"/>
          </a:xfrm>
        </p:spPr>
        <p:txBody>
          <a:bodyPr/>
          <a:lstStyle>
            <a:lvl2pPr>
              <a:defRPr sz="2133">
                <a:solidFill>
                  <a:srgbClr val="292929"/>
                </a:solidFill>
              </a:defRPr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11" name="図 10" descr="ロゴ&#10;&#10;自動的に生成された説明">
            <a:extLst>
              <a:ext uri="{FF2B5EF4-FFF2-40B4-BE49-F238E27FC236}">
                <a16:creationId xmlns:a16="http://schemas.microsoft.com/office/drawing/2014/main" id="{5F50D329-8759-4318-B2A7-A058D09D3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295" y="266801"/>
            <a:ext cx="1063491" cy="548897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C77E1A9-756C-4D5D-B525-B29C65436851}"/>
              </a:ext>
            </a:extLst>
          </p:cNvPr>
          <p:cNvSpPr/>
          <p:nvPr userDrawn="1"/>
        </p:nvSpPr>
        <p:spPr>
          <a:xfrm>
            <a:off x="81846" y="6568063"/>
            <a:ext cx="35796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800" dirty="0">
                <a:solidFill>
                  <a:srgbClr val="292929"/>
                </a:solidFill>
                <a:latin typeface="+mn-ea"/>
                <a:ea typeface="+mn-ea"/>
              </a:rPr>
              <a:t>[ confidential ] © </a:t>
            </a:r>
            <a:r>
              <a:rPr kumimoji="1" lang="en-US" altLang="ja-JP" sz="800" dirty="0">
                <a:solidFill>
                  <a:srgbClr val="292929"/>
                </a:solidFill>
                <a:latin typeface="+mn-ea"/>
                <a:ea typeface="+mn-ea"/>
              </a:rPr>
              <a:t>ADVANTAGE Risk Management </a:t>
            </a:r>
            <a:endParaRPr lang="en-US" altLang="ja-JP" sz="800" dirty="0">
              <a:solidFill>
                <a:srgbClr val="292929"/>
              </a:solidFill>
              <a:latin typeface="+mn-ea"/>
              <a:ea typeface="+mn-ea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E6BA704-8099-4CFD-B757-CCDD07033004}"/>
              </a:ext>
            </a:extLst>
          </p:cNvPr>
          <p:cNvGrpSpPr/>
          <p:nvPr userDrawn="1"/>
        </p:nvGrpSpPr>
        <p:grpSpPr>
          <a:xfrm>
            <a:off x="487214" y="355853"/>
            <a:ext cx="503383" cy="491505"/>
            <a:chOff x="346559" y="431486"/>
            <a:chExt cx="913787" cy="892225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861B1AE-3BFF-46F4-816E-80321C7771E9}"/>
                </a:ext>
              </a:extLst>
            </p:cNvPr>
            <p:cNvSpPr/>
            <p:nvPr userDrawn="1"/>
          </p:nvSpPr>
          <p:spPr>
            <a:xfrm>
              <a:off x="462382" y="525747"/>
              <a:ext cx="797964" cy="797964"/>
            </a:xfrm>
            <a:prstGeom prst="rect">
              <a:avLst/>
            </a:prstGeom>
            <a:solidFill>
              <a:srgbClr val="AEE0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31F95620-840A-45E0-ACB8-9B67F1D4BCC9}"/>
                </a:ext>
              </a:extLst>
            </p:cNvPr>
            <p:cNvSpPr/>
            <p:nvPr userDrawn="1"/>
          </p:nvSpPr>
          <p:spPr>
            <a:xfrm>
              <a:off x="346559" y="431486"/>
              <a:ext cx="797964" cy="7979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sp>
        <p:nvSpPr>
          <p:cNvPr id="16" name="スライド番号プレースホルダー 5">
            <a:extLst>
              <a:ext uri="{FF2B5EF4-FFF2-40B4-BE49-F238E27FC236}">
                <a16:creationId xmlns:a16="http://schemas.microsoft.com/office/drawing/2014/main" id="{E5945B9F-B458-452F-9B5D-AF7A2BBA38CF}"/>
              </a:ext>
            </a:extLst>
          </p:cNvPr>
          <p:cNvSpPr txBox="1">
            <a:spLocks/>
          </p:cNvSpPr>
          <p:nvPr userDrawn="1"/>
        </p:nvSpPr>
        <p:spPr>
          <a:xfrm>
            <a:off x="8999255" y="645806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2133" smtClean="0">
                <a:solidFill>
                  <a:schemeClr val="tx1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2133" dirty="0">
              <a:solidFill>
                <a:schemeClr val="tx1"/>
              </a:solidFill>
              <a:latin typeface="游ゴシック"/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0483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2-1_タイトルとコンテンツ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141A8D3-D2A5-46FA-9C18-9A6B5B7CB2A3}"/>
              </a:ext>
            </a:extLst>
          </p:cNvPr>
          <p:cNvSpPr/>
          <p:nvPr userDrawn="1"/>
        </p:nvSpPr>
        <p:spPr>
          <a:xfrm>
            <a:off x="1" y="0"/>
            <a:ext cx="12192000" cy="84667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7A15572-0327-48E2-B088-43113BE647D8}"/>
              </a:ext>
            </a:extLst>
          </p:cNvPr>
          <p:cNvSpPr/>
          <p:nvPr userDrawn="1"/>
        </p:nvSpPr>
        <p:spPr>
          <a:xfrm>
            <a:off x="2" y="0"/>
            <a:ext cx="1286932" cy="84667"/>
          </a:xfrm>
          <a:prstGeom prst="rect">
            <a:avLst/>
          </a:prstGeom>
          <a:solidFill>
            <a:srgbClr val="AEE0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pic>
        <p:nvPicPr>
          <p:cNvPr id="21" name="図 20" descr="ロゴ&#10;&#10;自動的に生成された説明">
            <a:extLst>
              <a:ext uri="{FF2B5EF4-FFF2-40B4-BE49-F238E27FC236}">
                <a16:creationId xmlns:a16="http://schemas.microsoft.com/office/drawing/2014/main" id="{0AD0DCBC-0D69-46F8-8F83-B1D7615125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295" y="266801"/>
            <a:ext cx="1063491" cy="548897"/>
          </a:xfrm>
          <a:prstGeom prst="rect">
            <a:avLst/>
          </a:prstGeom>
        </p:spPr>
      </p:pic>
      <p:sp>
        <p:nvSpPr>
          <p:cNvPr id="22" name="スライド番号プレースホルダー 5">
            <a:extLst>
              <a:ext uri="{FF2B5EF4-FFF2-40B4-BE49-F238E27FC236}">
                <a16:creationId xmlns:a16="http://schemas.microsoft.com/office/drawing/2014/main" id="{ED7F5906-8796-4378-A40E-78A79D575F01}"/>
              </a:ext>
            </a:extLst>
          </p:cNvPr>
          <p:cNvSpPr txBox="1">
            <a:spLocks/>
          </p:cNvSpPr>
          <p:nvPr userDrawn="1"/>
        </p:nvSpPr>
        <p:spPr>
          <a:xfrm>
            <a:off x="8999255" y="645806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2133" smtClean="0">
                <a:solidFill>
                  <a:srgbClr val="292929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2133" dirty="0">
              <a:solidFill>
                <a:srgbClr val="292929"/>
              </a:solidFill>
              <a:latin typeface="游ゴシック"/>
              <a:ea typeface="游ゴシック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29B75B6-C353-412D-88B9-B7277339B71B}"/>
              </a:ext>
            </a:extLst>
          </p:cNvPr>
          <p:cNvSpPr/>
          <p:nvPr userDrawn="1"/>
        </p:nvSpPr>
        <p:spPr>
          <a:xfrm>
            <a:off x="81846" y="6568063"/>
            <a:ext cx="35796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800" dirty="0">
                <a:solidFill>
                  <a:srgbClr val="292929"/>
                </a:solidFill>
                <a:latin typeface="+mj-ea"/>
                <a:ea typeface="+mj-ea"/>
              </a:rPr>
              <a:t>[ confidential ] © Advantage Risk Management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871D71C-566C-4D24-9E3D-303F750CA832}"/>
              </a:ext>
            </a:extLst>
          </p:cNvPr>
          <p:cNvCxnSpPr/>
          <p:nvPr userDrawn="1"/>
        </p:nvCxnSpPr>
        <p:spPr>
          <a:xfrm>
            <a:off x="0" y="640818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9E1BE105-AEA6-4CAE-AB5B-64A7C488E120}"/>
              </a:ext>
            </a:extLst>
          </p:cNvPr>
          <p:cNvGrpSpPr/>
          <p:nvPr userDrawn="1"/>
        </p:nvGrpSpPr>
        <p:grpSpPr>
          <a:xfrm>
            <a:off x="-506754" y="1264401"/>
            <a:ext cx="13205508" cy="5319785"/>
            <a:chOff x="-2190560" y="2342591"/>
            <a:chExt cx="13205508" cy="5319785"/>
          </a:xfrm>
        </p:grpSpPr>
        <p:pic>
          <p:nvPicPr>
            <p:cNvPr id="26" name="図 25" descr="アイコン&#10;&#10;中程度の精度で自動的に生成された説明">
              <a:extLst>
                <a:ext uri="{FF2B5EF4-FFF2-40B4-BE49-F238E27FC236}">
                  <a16:creationId xmlns:a16="http://schemas.microsoft.com/office/drawing/2014/main" id="{29E8A7C3-6AB2-4B8A-B0AF-71BE57F46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2190560" y="4984537"/>
              <a:ext cx="2565806" cy="2664162"/>
            </a:xfrm>
            <a:prstGeom prst="rect">
              <a:avLst/>
            </a:prstGeom>
          </p:spPr>
        </p:pic>
        <p:pic>
          <p:nvPicPr>
            <p:cNvPr id="43" name="図 42" descr="アイコン&#10;&#10;中程度の精度で自動的に生成された説明">
              <a:extLst>
                <a:ext uri="{FF2B5EF4-FFF2-40B4-BE49-F238E27FC236}">
                  <a16:creationId xmlns:a16="http://schemas.microsoft.com/office/drawing/2014/main" id="{1578D27E-2A98-415D-ADF3-64EC00FF55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907814" y="2359468"/>
              <a:ext cx="5107134" cy="5302908"/>
            </a:xfrm>
            <a:prstGeom prst="rect">
              <a:avLst/>
            </a:prstGeom>
          </p:spPr>
        </p:pic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189BCDD2-E347-445B-88B9-A420D9849315}"/>
                </a:ext>
              </a:extLst>
            </p:cNvPr>
            <p:cNvSpPr/>
            <p:nvPr userDrawn="1"/>
          </p:nvSpPr>
          <p:spPr>
            <a:xfrm>
              <a:off x="-1683806" y="2342591"/>
              <a:ext cx="12192000" cy="5220027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305C555-4459-477E-B241-3A6A160FA926}"/>
              </a:ext>
            </a:extLst>
          </p:cNvPr>
          <p:cNvSpPr/>
          <p:nvPr userDrawn="1"/>
        </p:nvSpPr>
        <p:spPr>
          <a:xfrm>
            <a:off x="2192962" y="417371"/>
            <a:ext cx="4150733" cy="806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4800" b="1" dirty="0">
                <a:solidFill>
                  <a:srgbClr val="009999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CONTENTS</a:t>
            </a:r>
            <a:endParaRPr lang="ja-JP" altLang="en-US" sz="4800" b="1" dirty="0">
              <a:solidFill>
                <a:srgbClr val="009999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0F0CB5E-D51F-4119-A7CE-C0BBC45D75B8}"/>
              </a:ext>
            </a:extLst>
          </p:cNvPr>
          <p:cNvSpPr txBox="1"/>
          <p:nvPr userDrawn="1"/>
        </p:nvSpPr>
        <p:spPr>
          <a:xfrm>
            <a:off x="5982084" y="652488"/>
            <a:ext cx="1233906" cy="427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dirty="0">
                <a:latin typeface="+mn-ea"/>
              </a:rPr>
              <a:t>目　次</a:t>
            </a: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2C04935F-B332-4943-A2E6-CCB7C16DC47F}"/>
              </a:ext>
            </a:extLst>
          </p:cNvPr>
          <p:cNvGrpSpPr/>
          <p:nvPr userDrawn="1"/>
        </p:nvGrpSpPr>
        <p:grpSpPr>
          <a:xfrm>
            <a:off x="2189909" y="946461"/>
            <a:ext cx="5536933" cy="266390"/>
            <a:chOff x="2248525" y="948133"/>
            <a:chExt cx="5536933" cy="266390"/>
          </a:xfrm>
        </p:grpSpPr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460EC4A2-00AB-429E-983F-877222B01A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48525" y="1214523"/>
              <a:ext cx="5536933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58D39D80-3D25-44CD-8E7B-C990278BEC06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7519690" y="948133"/>
              <a:ext cx="265768" cy="26639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図 49" descr="アイコン&#10;&#10;自動的に生成された説明">
            <a:extLst>
              <a:ext uri="{FF2B5EF4-FFF2-40B4-BE49-F238E27FC236}">
                <a16:creationId xmlns:a16="http://schemas.microsoft.com/office/drawing/2014/main" id="{5B7643A0-576C-4CA5-B92C-B6D5E0785B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6149" y="374272"/>
            <a:ext cx="1142450" cy="1144377"/>
          </a:xfrm>
          <a:prstGeom prst="rect">
            <a:avLst/>
          </a:prstGeom>
        </p:spPr>
      </p:pic>
      <p:sp>
        <p:nvSpPr>
          <p:cNvPr id="51" name="コンテンツ プレースホルダー 11">
            <a:extLst>
              <a:ext uri="{FF2B5EF4-FFF2-40B4-BE49-F238E27FC236}">
                <a16:creationId xmlns:a16="http://schemas.microsoft.com/office/drawing/2014/main" id="{88AF1693-39BA-48D3-8563-8F04BAE0753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89909" y="1625421"/>
            <a:ext cx="8818256" cy="4497985"/>
          </a:xfrm>
        </p:spPr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  <a:lvl2pPr>
              <a:defRPr sz="2133">
                <a:solidFill>
                  <a:srgbClr val="292929"/>
                </a:solidFill>
              </a:defRPr>
            </a:lvl2pPr>
            <a:lvl3pPr>
              <a:defRPr sz="1867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rgbClr val="292929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66470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2-1_タイトルとコンテンツ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1" y="0"/>
            <a:ext cx="12192000" cy="84667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2" y="0"/>
            <a:ext cx="1286932" cy="84667"/>
          </a:xfrm>
          <a:prstGeom prst="rect">
            <a:avLst/>
          </a:prstGeom>
          <a:solidFill>
            <a:srgbClr val="AEE0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pic>
        <p:nvPicPr>
          <p:cNvPr id="11" name="図 10" descr="ロゴ&#10;&#10;自動的に生成された説明">
            <a:extLst>
              <a:ext uri="{FF2B5EF4-FFF2-40B4-BE49-F238E27FC236}">
                <a16:creationId xmlns:a16="http://schemas.microsoft.com/office/drawing/2014/main" id="{5F50D329-8759-4318-B2A7-A058D09D3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295" y="266801"/>
            <a:ext cx="1063491" cy="548897"/>
          </a:xfrm>
          <a:prstGeom prst="rect">
            <a:avLst/>
          </a:prstGeom>
        </p:spPr>
      </p:pic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DCFE972E-49CB-4583-87EF-820241BE3C5D}"/>
              </a:ext>
            </a:extLst>
          </p:cNvPr>
          <p:cNvSpPr txBox="1">
            <a:spLocks/>
          </p:cNvSpPr>
          <p:nvPr userDrawn="1"/>
        </p:nvSpPr>
        <p:spPr>
          <a:xfrm>
            <a:off x="8999255" y="645806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2133" smtClean="0">
                <a:solidFill>
                  <a:schemeClr val="tx1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2133" dirty="0">
              <a:solidFill>
                <a:schemeClr val="tx1"/>
              </a:solidFill>
              <a:latin typeface="游ゴシック"/>
              <a:ea typeface="游ゴシック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C77E1A9-756C-4D5D-B525-B29C65436851}"/>
              </a:ext>
            </a:extLst>
          </p:cNvPr>
          <p:cNvSpPr/>
          <p:nvPr userDrawn="1"/>
        </p:nvSpPr>
        <p:spPr>
          <a:xfrm>
            <a:off x="81846" y="6568063"/>
            <a:ext cx="35796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800" dirty="0">
                <a:solidFill>
                  <a:schemeClr val="tx1"/>
                </a:solidFill>
                <a:latin typeface="+mj-ea"/>
                <a:ea typeface="+mj-ea"/>
              </a:rPr>
              <a:t>[ confidential ] © Advantage Risk Management</a:t>
            </a:r>
          </a:p>
        </p:txBody>
      </p:sp>
      <p:sp>
        <p:nvSpPr>
          <p:cNvPr id="16" name="平行四辺形 15">
            <a:extLst>
              <a:ext uri="{FF2B5EF4-FFF2-40B4-BE49-F238E27FC236}">
                <a16:creationId xmlns:a16="http://schemas.microsoft.com/office/drawing/2014/main" id="{BEB8B22A-4263-4FFE-939D-C431916AF3E2}"/>
              </a:ext>
            </a:extLst>
          </p:cNvPr>
          <p:cNvSpPr/>
          <p:nvPr userDrawn="1"/>
        </p:nvSpPr>
        <p:spPr>
          <a:xfrm>
            <a:off x="5080986" y="90989"/>
            <a:ext cx="5690047" cy="6772940"/>
          </a:xfrm>
          <a:prstGeom prst="parallelogram">
            <a:avLst>
              <a:gd name="adj" fmla="val 60387"/>
            </a:avLst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D9D6A384-D123-4B4B-9355-1D7E5C722526}"/>
              </a:ext>
            </a:extLst>
          </p:cNvPr>
          <p:cNvCxnSpPr/>
          <p:nvPr userDrawn="1"/>
        </p:nvCxnSpPr>
        <p:spPr>
          <a:xfrm>
            <a:off x="0" y="640818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E255FE4-C218-4E34-81A7-B1402C0ED905}"/>
              </a:ext>
            </a:extLst>
          </p:cNvPr>
          <p:cNvSpPr/>
          <p:nvPr userDrawn="1"/>
        </p:nvSpPr>
        <p:spPr>
          <a:xfrm>
            <a:off x="2192962" y="417371"/>
            <a:ext cx="4150733" cy="806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4800" b="1" dirty="0">
                <a:solidFill>
                  <a:srgbClr val="009999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CONTENTS</a:t>
            </a:r>
            <a:endParaRPr lang="ja-JP" altLang="en-US" sz="4800" b="1" dirty="0">
              <a:solidFill>
                <a:srgbClr val="009999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D9DB410-60F4-4634-8FC0-38371D2A57B3}"/>
              </a:ext>
            </a:extLst>
          </p:cNvPr>
          <p:cNvSpPr txBox="1"/>
          <p:nvPr userDrawn="1"/>
        </p:nvSpPr>
        <p:spPr>
          <a:xfrm>
            <a:off x="5982084" y="652488"/>
            <a:ext cx="1233906" cy="427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dirty="0">
                <a:latin typeface="+mn-ea"/>
              </a:rPr>
              <a:t>目　次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04E6259B-E6B3-418F-81F6-76D5E8E27CA1}"/>
              </a:ext>
            </a:extLst>
          </p:cNvPr>
          <p:cNvGrpSpPr/>
          <p:nvPr userDrawn="1"/>
        </p:nvGrpSpPr>
        <p:grpSpPr>
          <a:xfrm>
            <a:off x="2189909" y="946461"/>
            <a:ext cx="5536933" cy="266390"/>
            <a:chOff x="2248525" y="948133"/>
            <a:chExt cx="5536933" cy="266390"/>
          </a:xfrm>
        </p:grpSpPr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E1FDF333-1AEB-4EE2-8195-F1C248D3E9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48525" y="1214523"/>
              <a:ext cx="5536933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9961FF1B-33A8-4A07-9A37-1284543BA55A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7519690" y="948133"/>
              <a:ext cx="265768" cy="26639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図 26" descr="アイコン&#10;&#10;自動的に生成された説明">
            <a:extLst>
              <a:ext uri="{FF2B5EF4-FFF2-40B4-BE49-F238E27FC236}">
                <a16:creationId xmlns:a16="http://schemas.microsoft.com/office/drawing/2014/main" id="{7F4BF41F-CD3D-4890-89DD-F93FB13C0C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6149" y="374272"/>
            <a:ext cx="1142450" cy="1144377"/>
          </a:xfrm>
          <a:prstGeom prst="rect">
            <a:avLst/>
          </a:prstGeom>
        </p:spPr>
      </p:pic>
      <p:sp>
        <p:nvSpPr>
          <p:cNvPr id="28" name="コンテンツ プレースホルダー 11">
            <a:extLst>
              <a:ext uri="{FF2B5EF4-FFF2-40B4-BE49-F238E27FC236}">
                <a16:creationId xmlns:a16="http://schemas.microsoft.com/office/drawing/2014/main" id="{AAFF3DA4-2568-4334-9DCF-BA8DA388B3B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89909" y="1625421"/>
            <a:ext cx="8818256" cy="4497985"/>
          </a:xfrm>
        </p:spPr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  <a:lvl2pPr>
              <a:defRPr sz="2133">
                <a:solidFill>
                  <a:srgbClr val="292929"/>
                </a:solidFill>
              </a:defRPr>
            </a:lvl2pPr>
            <a:lvl3pPr>
              <a:defRPr sz="1867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rgbClr val="292929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7347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2_タイトルとコンテンツ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1" y="0"/>
            <a:ext cx="12192000" cy="84667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2" y="0"/>
            <a:ext cx="1286932" cy="84667"/>
          </a:xfrm>
          <a:prstGeom prst="rect">
            <a:avLst/>
          </a:prstGeom>
          <a:solidFill>
            <a:srgbClr val="AEE0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CBB5BA44-39B5-46DA-A8E1-3EDFD75B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14" y="270008"/>
            <a:ext cx="10470346" cy="548897"/>
          </a:xfrm>
        </p:spPr>
        <p:txBody>
          <a:bodyPr anchor="ctr">
            <a:noAutofit/>
          </a:bodyPr>
          <a:lstStyle>
            <a:lvl1pPr>
              <a:defRPr sz="28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EFEA294F-2CA7-4C1F-931F-E50EDA07ED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7214" y="997832"/>
            <a:ext cx="11217572" cy="5530508"/>
          </a:xfrm>
        </p:spPr>
        <p:txBody>
          <a:bodyPr/>
          <a:lstStyle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11" name="図 10" descr="ロゴ&#10;&#10;自動的に生成された説明">
            <a:extLst>
              <a:ext uri="{FF2B5EF4-FFF2-40B4-BE49-F238E27FC236}">
                <a16:creationId xmlns:a16="http://schemas.microsoft.com/office/drawing/2014/main" id="{5F50D329-8759-4318-B2A7-A058D09D3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295" y="266801"/>
            <a:ext cx="1063491" cy="548897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58D5042-5777-4670-A7B5-F3D6D58D693D}"/>
              </a:ext>
            </a:extLst>
          </p:cNvPr>
          <p:cNvSpPr/>
          <p:nvPr userDrawn="1"/>
        </p:nvSpPr>
        <p:spPr>
          <a:xfrm>
            <a:off x="81846" y="6568063"/>
            <a:ext cx="35796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800" dirty="0">
                <a:solidFill>
                  <a:srgbClr val="292929"/>
                </a:solidFill>
                <a:latin typeface="+mn-ea"/>
                <a:ea typeface="+mn-ea"/>
              </a:rPr>
              <a:t>[ confidential ] © </a:t>
            </a:r>
            <a:r>
              <a:rPr kumimoji="1" lang="en-US" altLang="ja-JP" sz="800" dirty="0">
                <a:solidFill>
                  <a:srgbClr val="292929"/>
                </a:solidFill>
                <a:latin typeface="+mn-ea"/>
                <a:ea typeface="+mn-ea"/>
              </a:rPr>
              <a:t>ADVANTAGE Risk Management </a:t>
            </a:r>
            <a:endParaRPr lang="en-US" altLang="ja-JP" sz="800" dirty="0">
              <a:solidFill>
                <a:srgbClr val="292929"/>
              </a:solidFill>
              <a:latin typeface="+mn-ea"/>
              <a:ea typeface="+mn-ea"/>
            </a:endParaRP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43D755C7-9295-4824-840E-3E949DA54FBB}"/>
              </a:ext>
            </a:extLst>
          </p:cNvPr>
          <p:cNvSpPr txBox="1">
            <a:spLocks/>
          </p:cNvSpPr>
          <p:nvPr userDrawn="1"/>
        </p:nvSpPr>
        <p:spPr>
          <a:xfrm>
            <a:off x="8999255" y="645806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2133" smtClean="0">
                <a:solidFill>
                  <a:schemeClr val="tx1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2133" dirty="0">
              <a:solidFill>
                <a:schemeClr val="tx1"/>
              </a:solidFill>
              <a:latin typeface="游ゴシック"/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9460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3_タイトルとコンテンツ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1" y="0"/>
            <a:ext cx="12192000" cy="84667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2" y="0"/>
            <a:ext cx="1286932" cy="84667"/>
          </a:xfrm>
          <a:prstGeom prst="rect">
            <a:avLst/>
          </a:prstGeom>
          <a:solidFill>
            <a:srgbClr val="AEE0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CBB5BA44-39B5-46DA-A8E1-3EDFD75B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14" y="270008"/>
            <a:ext cx="10485586" cy="548897"/>
          </a:xfrm>
        </p:spPr>
        <p:txBody>
          <a:bodyPr anchor="ctr">
            <a:noAutofit/>
          </a:bodyPr>
          <a:lstStyle>
            <a:lvl1pPr>
              <a:defRPr sz="28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EFEA294F-2CA7-4C1F-931F-E50EDA07ED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7214" y="1088912"/>
            <a:ext cx="11217572" cy="5439427"/>
          </a:xfrm>
        </p:spPr>
        <p:txBody>
          <a:bodyPr/>
          <a:lstStyle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11" name="図 10" descr="ロゴ&#10;&#10;自動的に生成された説明">
            <a:extLst>
              <a:ext uri="{FF2B5EF4-FFF2-40B4-BE49-F238E27FC236}">
                <a16:creationId xmlns:a16="http://schemas.microsoft.com/office/drawing/2014/main" id="{5F50D329-8759-4318-B2A7-A058D09D3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295" y="266801"/>
            <a:ext cx="1063491" cy="548897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CB42380-D92F-47FE-AA12-3243A515A4F3}"/>
              </a:ext>
            </a:extLst>
          </p:cNvPr>
          <p:cNvGrpSpPr/>
          <p:nvPr userDrawn="1"/>
        </p:nvGrpSpPr>
        <p:grpSpPr>
          <a:xfrm>
            <a:off x="0" y="4724310"/>
            <a:ext cx="1555198" cy="1804030"/>
            <a:chOff x="0" y="3235827"/>
            <a:chExt cx="1206512" cy="1399554"/>
          </a:xfrm>
        </p:grpSpPr>
        <p:sp>
          <p:nvSpPr>
            <p:cNvPr id="14" name="二等辺三角形 13">
              <a:extLst>
                <a:ext uri="{FF2B5EF4-FFF2-40B4-BE49-F238E27FC236}">
                  <a16:creationId xmlns:a16="http://schemas.microsoft.com/office/drawing/2014/main" id="{667A7DAD-A585-48D3-B0F6-0AD55BE67AAD}"/>
                </a:ext>
              </a:extLst>
            </p:cNvPr>
            <p:cNvSpPr/>
            <p:nvPr userDrawn="1"/>
          </p:nvSpPr>
          <p:spPr>
            <a:xfrm rot="5400000">
              <a:off x="-96521" y="3332348"/>
              <a:ext cx="1399554" cy="1206512"/>
            </a:xfrm>
            <a:prstGeom prst="triangle">
              <a:avLst/>
            </a:prstGeom>
            <a:solidFill>
              <a:schemeClr val="accent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588DCC72-E9BE-4E8F-95C9-763D9BA08230}"/>
                </a:ext>
              </a:extLst>
            </p:cNvPr>
            <p:cNvSpPr/>
            <p:nvPr userDrawn="1"/>
          </p:nvSpPr>
          <p:spPr>
            <a:xfrm>
              <a:off x="307235" y="4226232"/>
              <a:ext cx="350729" cy="350729"/>
            </a:xfrm>
            <a:prstGeom prst="rect">
              <a:avLst/>
            </a:prstGeom>
            <a:solidFill>
              <a:schemeClr val="accent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C164452-F752-4587-980D-5C5AA1FC5099}"/>
              </a:ext>
            </a:extLst>
          </p:cNvPr>
          <p:cNvGrpSpPr/>
          <p:nvPr userDrawn="1"/>
        </p:nvGrpSpPr>
        <p:grpSpPr>
          <a:xfrm rot="10800000">
            <a:off x="10636801" y="997832"/>
            <a:ext cx="1555198" cy="1804030"/>
            <a:chOff x="0" y="3235827"/>
            <a:chExt cx="1206512" cy="1399554"/>
          </a:xfrm>
          <a:solidFill>
            <a:schemeClr val="bg1">
              <a:lumMod val="50000"/>
              <a:alpha val="18000"/>
            </a:schemeClr>
          </a:solidFill>
        </p:grpSpPr>
        <p:sp>
          <p:nvSpPr>
            <p:cNvPr id="17" name="二等辺三角形 16">
              <a:extLst>
                <a:ext uri="{FF2B5EF4-FFF2-40B4-BE49-F238E27FC236}">
                  <a16:creationId xmlns:a16="http://schemas.microsoft.com/office/drawing/2014/main" id="{0CC058A1-B12F-4C48-9AC8-1FD45C7F571C}"/>
                </a:ext>
              </a:extLst>
            </p:cNvPr>
            <p:cNvSpPr/>
            <p:nvPr userDrawn="1"/>
          </p:nvSpPr>
          <p:spPr>
            <a:xfrm rot="5400000">
              <a:off x="-96521" y="3332348"/>
              <a:ext cx="1399554" cy="12065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ECF1D1B-AB65-4E02-8313-B4CCC14CCE99}"/>
                </a:ext>
              </a:extLst>
            </p:cNvPr>
            <p:cNvSpPr/>
            <p:nvPr userDrawn="1"/>
          </p:nvSpPr>
          <p:spPr>
            <a:xfrm>
              <a:off x="333663" y="3288986"/>
              <a:ext cx="350729" cy="3507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E994F5F-9A01-4CDF-BCA9-C77BC286616D}"/>
              </a:ext>
            </a:extLst>
          </p:cNvPr>
          <p:cNvSpPr/>
          <p:nvPr userDrawn="1"/>
        </p:nvSpPr>
        <p:spPr>
          <a:xfrm>
            <a:off x="81846" y="6568063"/>
            <a:ext cx="35796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800" dirty="0">
                <a:solidFill>
                  <a:srgbClr val="292929"/>
                </a:solidFill>
                <a:latin typeface="+mn-ea"/>
                <a:ea typeface="+mn-ea"/>
              </a:rPr>
              <a:t>[ confidential ] © </a:t>
            </a:r>
            <a:r>
              <a:rPr kumimoji="1" lang="en-US" altLang="ja-JP" sz="800" dirty="0">
                <a:solidFill>
                  <a:srgbClr val="292929"/>
                </a:solidFill>
                <a:latin typeface="+mn-ea"/>
                <a:ea typeface="+mn-ea"/>
              </a:rPr>
              <a:t>ADVANTAGE Risk Management </a:t>
            </a:r>
            <a:endParaRPr lang="en-US" altLang="ja-JP" sz="800" dirty="0">
              <a:solidFill>
                <a:srgbClr val="292929"/>
              </a:solidFill>
              <a:latin typeface="+mn-ea"/>
              <a:ea typeface="+mn-ea"/>
            </a:endParaRPr>
          </a:p>
        </p:txBody>
      </p:sp>
      <p:sp>
        <p:nvSpPr>
          <p:cNvPr id="19" name="スライド番号プレースホルダー 5">
            <a:extLst>
              <a:ext uri="{FF2B5EF4-FFF2-40B4-BE49-F238E27FC236}">
                <a16:creationId xmlns:a16="http://schemas.microsoft.com/office/drawing/2014/main" id="{36D8E8D7-C115-4211-8BB3-833DABA3EDFB}"/>
              </a:ext>
            </a:extLst>
          </p:cNvPr>
          <p:cNvSpPr txBox="1">
            <a:spLocks/>
          </p:cNvSpPr>
          <p:nvPr userDrawn="1"/>
        </p:nvSpPr>
        <p:spPr>
          <a:xfrm>
            <a:off x="8999255" y="645806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2133" smtClean="0">
                <a:solidFill>
                  <a:schemeClr val="tx1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2133" dirty="0">
              <a:solidFill>
                <a:schemeClr val="tx1"/>
              </a:solidFill>
              <a:latin typeface="游ゴシック"/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807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裏表紙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0F212B9-EFE8-4BBB-A8E4-D42E3DA0CDB3}"/>
              </a:ext>
            </a:extLst>
          </p:cNvPr>
          <p:cNvGrpSpPr/>
          <p:nvPr userDrawn="1"/>
        </p:nvGrpSpPr>
        <p:grpSpPr>
          <a:xfrm>
            <a:off x="0" y="5052964"/>
            <a:ext cx="12192000" cy="687185"/>
            <a:chOff x="0" y="-16308"/>
            <a:chExt cx="9144000" cy="515389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85FBB4E6-64C2-4201-A199-711257F0384B}"/>
                </a:ext>
              </a:extLst>
            </p:cNvPr>
            <p:cNvSpPr/>
            <p:nvPr userDrawn="1"/>
          </p:nvSpPr>
          <p:spPr>
            <a:xfrm>
              <a:off x="0" y="-16308"/>
              <a:ext cx="8451850" cy="515389"/>
            </a:xfrm>
            <a:prstGeom prst="rect">
              <a:avLst/>
            </a:prstGeom>
            <a:solidFill>
              <a:srgbClr val="009999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endParaRPr kumimoji="1" lang="ja-JP" altLang="en-US" sz="1600" b="0" i="0">
                <a:solidFill>
                  <a:srgbClr val="FABE00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メイリオ" pitchFamily="50" charset="-128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C18E2CC-FC8C-4E3E-A444-3F5CE3115D4E}"/>
                </a:ext>
              </a:extLst>
            </p:cNvPr>
            <p:cNvSpPr/>
            <p:nvPr userDrawn="1"/>
          </p:nvSpPr>
          <p:spPr>
            <a:xfrm>
              <a:off x="8451850" y="-16308"/>
              <a:ext cx="692150" cy="515389"/>
            </a:xfrm>
            <a:prstGeom prst="rect">
              <a:avLst/>
            </a:prstGeom>
            <a:solidFill>
              <a:srgbClr val="AEE0D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endParaRPr kumimoji="1" lang="ja-JP" altLang="en-US" sz="1600" b="0" i="0">
                <a:solidFill>
                  <a:srgbClr val="FABE00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メイリオ" pitchFamily="50" charset="-128"/>
              </a:endParaRPr>
            </a:p>
          </p:txBody>
        </p:sp>
      </p:grpSp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BA44C09A-82B1-42EF-A683-321BEC153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412" y="380185"/>
            <a:ext cx="3450793" cy="178611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EBD3598-F6E6-435C-B7F9-875A85FB11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540" y="6033129"/>
            <a:ext cx="1305593" cy="585267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039B532-DAE4-4599-884D-E5EA3850A90D}"/>
              </a:ext>
            </a:extLst>
          </p:cNvPr>
          <p:cNvSpPr/>
          <p:nvPr userDrawn="1"/>
        </p:nvSpPr>
        <p:spPr>
          <a:xfrm>
            <a:off x="3646642" y="6325763"/>
            <a:ext cx="4898715" cy="524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rgbClr val="292929"/>
                </a:solidFill>
              </a:rPr>
              <a:t>Copyright</a:t>
            </a:r>
            <a:r>
              <a:rPr kumimoji="1" lang="ja-JP" altLang="en-US" sz="800" dirty="0">
                <a:solidFill>
                  <a:srgbClr val="292929"/>
                </a:solidFill>
              </a:rPr>
              <a:t> </a:t>
            </a:r>
            <a:r>
              <a:rPr kumimoji="1" lang="en-US" altLang="ja-JP" sz="800" dirty="0">
                <a:solidFill>
                  <a:srgbClr val="292929"/>
                </a:solidFill>
              </a:rPr>
              <a:t>© ADVANTAGE Risk Management Co.,</a:t>
            </a:r>
            <a:r>
              <a:rPr kumimoji="1" lang="en-US" altLang="ja-JP" sz="800" dirty="0" err="1">
                <a:solidFill>
                  <a:srgbClr val="292929"/>
                </a:solidFill>
              </a:rPr>
              <a:t>Ltd.All</a:t>
            </a:r>
            <a:r>
              <a:rPr kumimoji="1" lang="en-US" altLang="ja-JP" sz="800" dirty="0">
                <a:solidFill>
                  <a:srgbClr val="292929"/>
                </a:solidFill>
              </a:rPr>
              <a:t> Rights Reserved.</a:t>
            </a:r>
            <a:endParaRPr kumimoji="1" lang="ja-JP" altLang="en-US" sz="80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4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318F1B4-77A6-44A3-9F30-36BADA590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805"/>
            <a:ext cx="10515600" cy="686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FE9EC19-14FF-4A6D-8D71-4B50250AC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58240"/>
            <a:ext cx="10515600" cy="5198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8FCEC5-97EE-4AB8-B96B-974333603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956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292929"/>
                </a:solidFill>
              </a:defRPr>
            </a:lvl1pPr>
          </a:lstStyle>
          <a:p>
            <a:fld id="{6503FBB0-7B2B-49C6-8F4E-8DA3A77B5E0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11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8" r:id="rId3"/>
    <p:sldLayoutId id="2147483677" r:id="rId4"/>
    <p:sldLayoutId id="2147483663" r:id="rId5"/>
    <p:sldLayoutId id="2147483664" r:id="rId6"/>
    <p:sldLayoutId id="214748366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800" b="1" kern="1200">
          <a:solidFill>
            <a:srgbClr val="009999"/>
          </a:solidFill>
          <a:latin typeface="游ゴシック" panose="020B0400000000000000" pitchFamily="50" charset="-128"/>
          <a:ea typeface="游ゴシック" panose="020B0400000000000000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47FC92-14F9-4B44-8E52-AF4989C1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dirty="0">
                <a:latin typeface="+mn-lt"/>
              </a:rPr>
              <a:t>導入説明資料</a:t>
            </a:r>
            <a:endParaRPr kumimoji="1" lang="ja-JP" altLang="en-US" sz="6000" dirty="0">
              <a:latin typeface="+mn-lt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9C1118-D9DF-46D2-98D9-EB08119ED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b="1" dirty="0"/>
              <a:t>アドバンテッジ</a:t>
            </a:r>
            <a:r>
              <a:rPr kumimoji="1" lang="en-US" altLang="ja-JP" sz="3600" b="1" dirty="0" err="1"/>
              <a:t>pdCa</a:t>
            </a:r>
            <a:endParaRPr kumimoji="1" lang="ja-JP" altLang="en-US" sz="3600" b="1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9C4D87C-9B68-45F3-8E3A-34EB0CE34E8E}"/>
              </a:ext>
            </a:extLst>
          </p:cNvPr>
          <p:cNvGrpSpPr/>
          <p:nvPr/>
        </p:nvGrpSpPr>
        <p:grpSpPr>
          <a:xfrm>
            <a:off x="592064" y="306831"/>
            <a:ext cx="5263676" cy="2641084"/>
            <a:chOff x="488731" y="306937"/>
            <a:chExt cx="5263676" cy="2650257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483D7849-A1D6-4213-8556-81FED3CCBEA4}"/>
                </a:ext>
              </a:extLst>
            </p:cNvPr>
            <p:cNvSpPr/>
            <p:nvPr/>
          </p:nvSpPr>
          <p:spPr>
            <a:xfrm>
              <a:off x="488731" y="306937"/>
              <a:ext cx="5263676" cy="2650257"/>
            </a:xfrm>
            <a:prstGeom prst="rect">
              <a:avLst/>
            </a:prstGeom>
            <a:solidFill>
              <a:srgbClr val="AEE0DF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600" dirty="0">
                  <a:solidFill>
                    <a:srgbClr val="C00000"/>
                  </a:solidFill>
                </a:rPr>
                <a:t>　　　　　</a:t>
              </a:r>
              <a:r>
                <a:rPr kumimoji="1" lang="ja-JP" altLang="en-US" b="1" dirty="0">
                  <a:solidFill>
                    <a:srgbClr val="12284D"/>
                  </a:solidFill>
                </a:rPr>
                <a:t>従業員様向けの導入説明資料です。</a:t>
              </a:r>
              <a:endParaRPr kumimoji="1" lang="en-US" altLang="ja-JP" b="1" dirty="0">
                <a:solidFill>
                  <a:srgbClr val="12284D"/>
                </a:solidFill>
              </a:endParaRPr>
            </a:p>
            <a:p>
              <a:endParaRPr kumimoji="1" lang="en-US" altLang="ja-JP" b="1" dirty="0">
                <a:solidFill>
                  <a:srgbClr val="12284D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b="1" dirty="0">
                  <a:solidFill>
                    <a:srgbClr val="12284D"/>
                  </a:solidFill>
                </a:rPr>
                <a:t>　</a:t>
              </a:r>
              <a:r>
                <a:rPr lang="ja-JP" altLang="en-US" b="1" dirty="0">
                  <a:solidFill>
                    <a:srgbClr val="12284D"/>
                  </a:solidFill>
                </a:rPr>
                <a:t>　</a:t>
              </a:r>
              <a:r>
                <a:rPr kumimoji="1" lang="ja-JP" altLang="en-US" b="1" dirty="0">
                  <a:solidFill>
                    <a:srgbClr val="12284D"/>
                  </a:solidFill>
                </a:rPr>
                <a:t>調査の正確性を上げるためには、</a:t>
              </a:r>
              <a:endParaRPr kumimoji="1" lang="en-US" altLang="ja-JP" b="1" dirty="0">
                <a:solidFill>
                  <a:srgbClr val="12284D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b="1" dirty="0">
                  <a:solidFill>
                    <a:srgbClr val="12284D"/>
                  </a:solidFill>
                </a:rPr>
                <a:t>　　より多くの率直な回答の反映が不可欠です。</a:t>
              </a:r>
              <a:endParaRPr kumimoji="1" lang="en-US" altLang="ja-JP" b="1" dirty="0">
                <a:solidFill>
                  <a:srgbClr val="12284D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b="1" dirty="0">
                  <a:solidFill>
                    <a:srgbClr val="12284D"/>
                  </a:solidFill>
                </a:rPr>
                <a:t>　　従業員様</a:t>
              </a:r>
              <a:r>
                <a:rPr kumimoji="1" lang="ja-JP" altLang="en-US" b="1" dirty="0">
                  <a:solidFill>
                    <a:srgbClr val="12284D"/>
                  </a:solidFill>
                </a:rPr>
                <a:t>に導入の趣旨をご納得いただき、　</a:t>
              </a:r>
              <a:endParaRPr kumimoji="1" lang="en-US" altLang="ja-JP" b="1" dirty="0">
                <a:solidFill>
                  <a:srgbClr val="12284D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b="1" dirty="0">
                  <a:solidFill>
                    <a:srgbClr val="12284D"/>
                  </a:solidFill>
                </a:rPr>
                <a:t>　　回答にご協力いただけるよう</a:t>
              </a:r>
              <a:r>
                <a:rPr lang="ja-JP" altLang="en-US" b="1" dirty="0">
                  <a:solidFill>
                    <a:srgbClr val="12284D"/>
                  </a:solidFill>
                </a:rPr>
                <a:t>作成ください。</a:t>
              </a:r>
              <a:endParaRPr kumimoji="1" lang="en-US" altLang="ja-JP" b="1" dirty="0">
                <a:solidFill>
                  <a:srgbClr val="12284D"/>
                </a:solidFill>
              </a:endParaRPr>
            </a:p>
          </p:txBody>
        </p:sp>
        <p:pic>
          <p:nvPicPr>
            <p:cNvPr id="5" name="図 4" descr="アイコン&#10;&#10;自動的に生成された説明">
              <a:extLst>
                <a:ext uri="{FF2B5EF4-FFF2-40B4-BE49-F238E27FC236}">
                  <a16:creationId xmlns:a16="http://schemas.microsoft.com/office/drawing/2014/main" id="{5BBB81A7-10F9-44A8-BEFC-340A870DB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485" y="426517"/>
              <a:ext cx="690308" cy="690307"/>
            </a:xfrm>
            <a:prstGeom prst="rect">
              <a:avLst/>
            </a:prstGeom>
          </p:spPr>
        </p:pic>
      </p:grp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7B74E001-32E3-4E8B-A5D5-D40B4759525E}"/>
              </a:ext>
            </a:extLst>
          </p:cNvPr>
          <p:cNvSpPr txBox="1">
            <a:spLocks/>
          </p:cNvSpPr>
          <p:nvPr/>
        </p:nvSpPr>
        <p:spPr>
          <a:xfrm>
            <a:off x="3514725" y="5725204"/>
            <a:ext cx="5162549" cy="452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rgbClr val="292929"/>
                </a:solidFill>
              </a:rPr>
              <a:t>〇〇〇部</a:t>
            </a: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95464273-3EBF-4A8C-9D42-1C1987BFE4A9}"/>
              </a:ext>
            </a:extLst>
          </p:cNvPr>
          <p:cNvSpPr txBox="1">
            <a:spLocks/>
          </p:cNvSpPr>
          <p:nvPr/>
        </p:nvSpPr>
        <p:spPr>
          <a:xfrm>
            <a:off x="3514726" y="5272237"/>
            <a:ext cx="5162549" cy="452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rgbClr val="292929"/>
                </a:solidFill>
              </a:rPr>
              <a:t>〇〇年〇〇月吉日</a:t>
            </a:r>
          </a:p>
        </p:txBody>
      </p:sp>
    </p:spTree>
    <p:extLst>
      <p:ext uri="{BB962C8B-B14F-4D97-AF65-F5344CB8AC3E}">
        <p14:creationId xmlns:p14="http://schemas.microsoft.com/office/powerpoint/2010/main" val="28650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C67312E-3F95-43F2-AFCF-2A56EE007398}"/>
              </a:ext>
            </a:extLst>
          </p:cNvPr>
          <p:cNvSpPr/>
          <p:nvPr/>
        </p:nvSpPr>
        <p:spPr>
          <a:xfrm>
            <a:off x="6636774" y="3220871"/>
            <a:ext cx="4595817" cy="166502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36967"/>
                </a:solidFill>
              </a:rPr>
              <a:t>　社内問い合わせ先</a:t>
            </a: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4D4D4D"/>
                </a:solidFill>
              </a:rPr>
              <a:t>　　○○○部</a:t>
            </a:r>
            <a:endParaRPr lang="en-US" altLang="ja-JP" sz="1400" b="1" dirty="0">
              <a:solidFill>
                <a:srgbClr val="4D4D4D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4D4D4D"/>
                </a:solidFill>
              </a:rPr>
              <a:t>　　担当者</a:t>
            </a:r>
            <a:r>
              <a:rPr lang="en-US" altLang="ja-JP" sz="1400" b="1" dirty="0">
                <a:solidFill>
                  <a:srgbClr val="4D4D4D"/>
                </a:solidFill>
              </a:rPr>
              <a:t>	</a:t>
            </a:r>
            <a:r>
              <a:rPr lang="ja-JP" altLang="en-US" sz="1400" b="1" dirty="0">
                <a:solidFill>
                  <a:srgbClr val="4D4D4D"/>
                </a:solidFill>
              </a:rPr>
              <a:t>　　　：○○○○○○○○</a:t>
            </a: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4D4D4D"/>
                </a:solidFill>
              </a:rPr>
              <a:t>　　</a:t>
            </a:r>
            <a:r>
              <a:rPr lang="en-US" altLang="ja-JP" sz="1400" b="1" dirty="0">
                <a:solidFill>
                  <a:srgbClr val="4D4D4D"/>
                </a:solidFill>
              </a:rPr>
              <a:t>TEL	</a:t>
            </a:r>
            <a:r>
              <a:rPr lang="ja-JP" altLang="en-US" sz="1400" b="1" dirty="0">
                <a:solidFill>
                  <a:srgbClr val="4D4D4D"/>
                </a:solidFill>
              </a:rPr>
              <a:t>　　　：</a:t>
            </a:r>
            <a:r>
              <a:rPr lang="en-US" altLang="ja-JP" sz="1400" b="1" dirty="0">
                <a:solidFill>
                  <a:srgbClr val="4D4D4D"/>
                </a:solidFill>
              </a:rPr>
              <a:t>○○○○○○○○</a:t>
            </a: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4D4D4D"/>
                </a:solidFill>
              </a:rPr>
              <a:t>　　</a:t>
            </a:r>
            <a:r>
              <a:rPr lang="en-US" altLang="ja-JP" sz="1400" b="1" dirty="0">
                <a:solidFill>
                  <a:srgbClr val="4D4D4D"/>
                </a:solidFill>
              </a:rPr>
              <a:t>E-MAIL </a:t>
            </a:r>
            <a:r>
              <a:rPr lang="ja-JP" altLang="en-US" sz="1400" b="1" dirty="0">
                <a:solidFill>
                  <a:srgbClr val="4D4D4D"/>
                </a:solidFill>
              </a:rPr>
              <a:t>　　：○○○○○○○○</a:t>
            </a:r>
            <a:endParaRPr lang="en-US" altLang="ja-JP" sz="1400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4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DF78B7-A315-4783-B4E1-49765D4E1EB2}"/>
              </a:ext>
            </a:extLst>
          </p:cNvPr>
          <p:cNvSpPr/>
          <p:nvPr/>
        </p:nvSpPr>
        <p:spPr>
          <a:xfrm>
            <a:off x="2202738" y="1207376"/>
            <a:ext cx="8877385" cy="4998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rgbClr val="009999"/>
                </a:solidFill>
                <a:latin typeface="+mn-ea"/>
              </a:rPr>
              <a:t>●</a:t>
            </a:r>
            <a:r>
              <a:rPr lang="ja-JP" altLang="en-US" sz="2400" dirty="0">
                <a:solidFill>
                  <a:srgbClr val="4D4D4D"/>
                </a:solidFill>
                <a:latin typeface="+mn-ea"/>
              </a:rPr>
              <a:t>　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アドバンテッジ</a:t>
            </a:r>
            <a:r>
              <a:rPr lang="en-US" altLang="ja-JP" sz="2400" dirty="0" err="1">
                <a:solidFill>
                  <a:srgbClr val="292929"/>
                </a:solidFill>
                <a:latin typeface="+mn-ea"/>
              </a:rPr>
              <a:t>pdCa</a:t>
            </a:r>
            <a:r>
              <a:rPr lang="en-US" altLang="ja-JP" sz="2400" dirty="0">
                <a:solidFill>
                  <a:srgbClr val="292929"/>
                </a:solidFill>
                <a:latin typeface="+mn-ea"/>
              </a:rPr>
              <a:t> 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（ピディカ）とは　････････　 </a:t>
            </a:r>
            <a:r>
              <a:rPr lang="en-US" altLang="ja-JP" sz="2400" dirty="0">
                <a:solidFill>
                  <a:srgbClr val="292929"/>
                </a:solidFill>
                <a:latin typeface="+mn-ea"/>
              </a:rPr>
              <a:t>3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rgbClr val="009999"/>
                </a:solidFill>
                <a:latin typeface="+mn-ea"/>
              </a:rPr>
              <a:t>●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　アドバンテッジ</a:t>
            </a:r>
            <a:r>
              <a:rPr lang="en-US" altLang="ja-JP" sz="2400" dirty="0" err="1">
                <a:solidFill>
                  <a:srgbClr val="292929"/>
                </a:solidFill>
                <a:latin typeface="+mn-ea"/>
              </a:rPr>
              <a:t>pdCa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の導入背景・実施方法　････ 　 </a:t>
            </a:r>
            <a:r>
              <a:rPr lang="en-US" altLang="ja-JP" sz="2400" dirty="0">
                <a:solidFill>
                  <a:srgbClr val="292929"/>
                </a:solidFill>
                <a:latin typeface="+mn-ea"/>
              </a:rPr>
              <a:t>4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rgbClr val="009999"/>
                </a:solidFill>
                <a:latin typeface="+mn-ea"/>
              </a:rPr>
              <a:t>●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　アドバンテッジ</a:t>
            </a:r>
            <a:r>
              <a:rPr lang="en-US" altLang="ja-JP" sz="2400" dirty="0" err="1">
                <a:solidFill>
                  <a:srgbClr val="292929"/>
                </a:solidFill>
                <a:latin typeface="+mn-ea"/>
              </a:rPr>
              <a:t>pdCa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の回答方法　･･････････････　  </a:t>
            </a:r>
            <a:r>
              <a:rPr lang="en-US" altLang="ja-JP" sz="2400" dirty="0">
                <a:solidFill>
                  <a:srgbClr val="292929"/>
                </a:solidFill>
                <a:latin typeface="+mn-ea"/>
              </a:rPr>
              <a:t>5</a:t>
            </a:r>
          </a:p>
          <a:p>
            <a:r>
              <a:rPr lang="en-US" altLang="ja-JP" sz="2400" dirty="0">
                <a:solidFill>
                  <a:srgbClr val="292929"/>
                </a:solidFill>
                <a:latin typeface="+mn-ea"/>
              </a:rPr>
              <a:t>	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・メールアドレス登録のある方</a:t>
            </a:r>
            <a:endParaRPr lang="en-US" altLang="ja-JP" sz="2400" dirty="0">
              <a:solidFill>
                <a:srgbClr val="292929"/>
              </a:solidFill>
              <a:latin typeface="+mn-ea"/>
            </a:endParaRPr>
          </a:p>
          <a:p>
            <a:r>
              <a:rPr lang="en-US" altLang="ja-JP" sz="2400" dirty="0">
                <a:solidFill>
                  <a:srgbClr val="292929"/>
                </a:solidFill>
                <a:latin typeface="+mn-ea"/>
              </a:rPr>
              <a:t>	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・メールアドレス登録のない方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rgbClr val="009999"/>
                </a:solidFill>
                <a:latin typeface="+mn-ea"/>
              </a:rPr>
              <a:t>●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　結果の取扱いについて　･･･････････････････････ 　</a:t>
            </a:r>
            <a:r>
              <a:rPr lang="en-US" altLang="ja-JP" sz="2400" dirty="0">
                <a:solidFill>
                  <a:srgbClr val="292929"/>
                </a:solidFill>
                <a:latin typeface="+mn-ea"/>
              </a:rPr>
              <a:t>7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rgbClr val="009999"/>
                </a:solidFill>
                <a:latin typeface="+mn-ea"/>
              </a:rPr>
              <a:t>●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　集計結果の開示と活用について　･･･････････････　 </a:t>
            </a:r>
            <a:r>
              <a:rPr lang="en-US" altLang="ja-JP" sz="2400" dirty="0">
                <a:solidFill>
                  <a:srgbClr val="292929"/>
                </a:solidFill>
                <a:latin typeface="+mn-ea"/>
              </a:rPr>
              <a:t>8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　</a:t>
            </a:r>
            <a:endParaRPr lang="en-US" altLang="ja-JP" sz="2400" dirty="0">
              <a:solidFill>
                <a:srgbClr val="292929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rgbClr val="009999"/>
                </a:solidFill>
                <a:latin typeface="+mn-ea"/>
              </a:rPr>
              <a:t>●　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メッセージ　･････････････････････････････････　 </a:t>
            </a:r>
            <a:r>
              <a:rPr lang="en-US" altLang="ja-JP" sz="2400" dirty="0">
                <a:solidFill>
                  <a:srgbClr val="292929"/>
                </a:solidFill>
                <a:latin typeface="+mn-ea"/>
              </a:rPr>
              <a:t>9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　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2A5FD62-09C6-4277-ACE9-7268E98406AB}"/>
              </a:ext>
            </a:extLst>
          </p:cNvPr>
          <p:cNvCxnSpPr/>
          <p:nvPr/>
        </p:nvCxnSpPr>
        <p:spPr>
          <a:xfrm>
            <a:off x="0" y="640818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41B18A6-0D8B-4535-8D19-BE811472C431}"/>
              </a:ext>
            </a:extLst>
          </p:cNvPr>
          <p:cNvGrpSpPr/>
          <p:nvPr/>
        </p:nvGrpSpPr>
        <p:grpSpPr>
          <a:xfrm>
            <a:off x="6096000" y="651933"/>
            <a:ext cx="5263676" cy="1489683"/>
            <a:chOff x="5347096" y="639368"/>
            <a:chExt cx="5263676" cy="1489683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6424B13E-C4A6-4A7B-98DA-B21FAE6D1348}"/>
                </a:ext>
              </a:extLst>
            </p:cNvPr>
            <p:cNvSpPr/>
            <p:nvPr/>
          </p:nvSpPr>
          <p:spPr>
            <a:xfrm>
              <a:off x="5347096" y="639368"/>
              <a:ext cx="5263676" cy="1489683"/>
            </a:xfrm>
            <a:prstGeom prst="rect">
              <a:avLst/>
            </a:prstGeom>
            <a:solidFill>
              <a:srgbClr val="AEE0DF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800" b="1" dirty="0">
                  <a:solidFill>
                    <a:srgbClr val="002060"/>
                  </a:solidFill>
                </a:rPr>
                <a:t>　</a:t>
              </a:r>
              <a:endParaRPr lang="en-US" altLang="ja-JP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b="1" dirty="0">
                  <a:solidFill>
                    <a:srgbClr val="002060"/>
                  </a:solidFill>
                </a:rPr>
                <a:t>　　　　　ページの増減に合わせて</a:t>
              </a:r>
              <a:endParaRPr lang="en-US" altLang="ja-JP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b="1" dirty="0">
                  <a:solidFill>
                    <a:srgbClr val="12284D"/>
                  </a:solidFill>
                </a:rPr>
                <a:t>　　　　　</a:t>
              </a:r>
              <a:r>
                <a:rPr lang="ja-JP" altLang="en-US" sz="1800" b="1" dirty="0">
                  <a:solidFill>
                    <a:srgbClr val="12284D"/>
                  </a:solidFill>
                </a:rPr>
                <a:t>ページ数表示を修正ください</a:t>
              </a:r>
            </a:p>
            <a:p>
              <a:endParaRPr lang="ja-JP" altLang="en-US" sz="1800" b="1" dirty="0">
                <a:solidFill>
                  <a:srgbClr val="12284D"/>
                </a:solidFill>
              </a:endParaRPr>
            </a:p>
          </p:txBody>
        </p:sp>
        <p:pic>
          <p:nvPicPr>
            <p:cNvPr id="6" name="図 5" descr="アイコン&#10;&#10;自動的に生成された説明">
              <a:extLst>
                <a:ext uri="{FF2B5EF4-FFF2-40B4-BE49-F238E27FC236}">
                  <a16:creationId xmlns:a16="http://schemas.microsoft.com/office/drawing/2014/main" id="{BFE2A22D-C0BC-4238-9190-09CF957DD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5245" y="804637"/>
              <a:ext cx="767255" cy="767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555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 descr="ロゴ, 会社名&#10;&#10;自動的に生成された説明">
            <a:extLst>
              <a:ext uri="{FF2B5EF4-FFF2-40B4-BE49-F238E27FC236}">
                <a16:creationId xmlns:a16="http://schemas.microsoft.com/office/drawing/2014/main" id="{4B73BF3F-ED6D-40ED-9B23-1AAD2E9C7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821" y="3256022"/>
            <a:ext cx="5170358" cy="2676153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F14F589-3106-4EAF-B40D-1D2C6E3082B2}"/>
              </a:ext>
            </a:extLst>
          </p:cNvPr>
          <p:cNvGrpSpPr/>
          <p:nvPr/>
        </p:nvGrpSpPr>
        <p:grpSpPr>
          <a:xfrm>
            <a:off x="0" y="925825"/>
            <a:ext cx="11345630" cy="1977330"/>
            <a:chOff x="232148" y="546476"/>
            <a:chExt cx="8091174" cy="1482998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036318A2-8491-4B53-8CEF-CDE4EDA63480}"/>
                </a:ext>
              </a:extLst>
            </p:cNvPr>
            <p:cNvGrpSpPr/>
            <p:nvPr/>
          </p:nvGrpSpPr>
          <p:grpSpPr>
            <a:xfrm>
              <a:off x="232148" y="583218"/>
              <a:ext cx="3478279" cy="1446256"/>
              <a:chOff x="21013" y="504406"/>
              <a:chExt cx="3478279" cy="1446256"/>
            </a:xfrm>
          </p:grpSpPr>
          <p:sp>
            <p:nvSpPr>
              <p:cNvPr id="15" name="フローチャート: 他ページ結合子 14">
                <a:extLst>
                  <a:ext uri="{FF2B5EF4-FFF2-40B4-BE49-F238E27FC236}">
                    <a16:creationId xmlns:a16="http://schemas.microsoft.com/office/drawing/2014/main" id="{983423CE-DAF0-41A8-B0A3-CBE7124DED5A}"/>
                  </a:ext>
                </a:extLst>
              </p:cNvPr>
              <p:cNvSpPr/>
              <p:nvPr/>
            </p:nvSpPr>
            <p:spPr>
              <a:xfrm rot="16200000">
                <a:off x="1139400" y="-409231"/>
                <a:ext cx="1446256" cy="3273529"/>
              </a:xfrm>
              <a:prstGeom prst="flowChartOffpageConnector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400"/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140638B1-3F9D-4AD2-96B5-90B3CEE36287}"/>
                  </a:ext>
                </a:extLst>
              </p:cNvPr>
              <p:cNvSpPr/>
              <p:nvPr/>
            </p:nvSpPr>
            <p:spPr>
              <a:xfrm>
                <a:off x="21013" y="628637"/>
                <a:ext cx="3273529" cy="119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667" b="1" dirty="0">
                    <a:solidFill>
                      <a:schemeClr val="bg1"/>
                    </a:solidFill>
                    <a:latin typeface="+mn-ea"/>
                    <a:cs typeface="+mj-cs"/>
                  </a:rPr>
                  <a:t>アドバンテッジ</a:t>
                </a:r>
                <a:r>
                  <a:rPr lang="en-US" altLang="ja-JP" sz="2667" b="1" dirty="0" err="1">
                    <a:solidFill>
                      <a:schemeClr val="bg1"/>
                    </a:solidFill>
                    <a:latin typeface="+mn-ea"/>
                    <a:cs typeface="+mj-cs"/>
                  </a:rPr>
                  <a:t>pdCa</a:t>
                </a:r>
                <a:br>
                  <a:rPr lang="en-US" altLang="ja-JP" sz="2667" b="1" dirty="0">
                    <a:solidFill>
                      <a:schemeClr val="bg1"/>
                    </a:solidFill>
                    <a:latin typeface="+mn-ea"/>
                    <a:cs typeface="+mj-cs"/>
                  </a:rPr>
                </a:br>
                <a:r>
                  <a:rPr lang="ja-JP" altLang="en-US" sz="2667" b="1" dirty="0">
                    <a:solidFill>
                      <a:schemeClr val="bg1"/>
                    </a:solidFill>
                    <a:latin typeface="+mn-ea"/>
                    <a:cs typeface="+mj-cs"/>
                  </a:rPr>
                  <a:t>（ピディカ）とは</a:t>
                </a:r>
                <a:endParaRPr lang="ja-JP" altLang="en-US" sz="2667" b="1" dirty="0">
                  <a:latin typeface="+mn-ea"/>
                </a:endParaRPr>
              </a:p>
            </p:txBody>
          </p:sp>
        </p:grp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30DF78B7-A315-4783-B4E1-49765D4E1EB2}"/>
                </a:ext>
              </a:extLst>
            </p:cNvPr>
            <p:cNvSpPr/>
            <p:nvPr/>
          </p:nvSpPr>
          <p:spPr>
            <a:xfrm>
              <a:off x="3377582" y="546476"/>
              <a:ext cx="4945740" cy="14462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ja-JP" altLang="en-US" sz="2000" dirty="0">
                  <a:solidFill>
                    <a:srgbClr val="292929"/>
                  </a:solidFill>
                </a:rPr>
                <a:t>従業員の皆さんがより「働きやすい」「働きがいのある」</a:t>
              </a:r>
              <a:endParaRPr lang="en-US" altLang="ja-JP" sz="2000" dirty="0">
                <a:solidFill>
                  <a:srgbClr val="292929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000" dirty="0">
                  <a:solidFill>
                    <a:srgbClr val="292929"/>
                  </a:solidFill>
                </a:rPr>
                <a:t>組織を目指すために、月</a:t>
              </a:r>
              <a:r>
                <a:rPr lang="en-US" altLang="ja-JP" sz="2000" dirty="0">
                  <a:solidFill>
                    <a:srgbClr val="292929"/>
                  </a:solidFill>
                </a:rPr>
                <a:t>1</a:t>
              </a:r>
              <a:r>
                <a:rPr lang="ja-JP" altLang="en-US" sz="2000" dirty="0">
                  <a:solidFill>
                    <a:srgbClr val="292929"/>
                  </a:solidFill>
                </a:rPr>
                <a:t>回程度の高い頻度で、</a:t>
              </a:r>
              <a:endParaRPr lang="en-US" altLang="ja-JP" sz="2000" dirty="0">
                <a:solidFill>
                  <a:srgbClr val="292929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000" dirty="0">
                  <a:solidFill>
                    <a:srgbClr val="292929"/>
                  </a:solidFill>
                </a:rPr>
                <a:t>組織や個人のいまの状態を測定するシステムです。</a:t>
              </a:r>
              <a:endParaRPr lang="en-US" altLang="ja-JP" sz="2000" dirty="0">
                <a:solidFill>
                  <a:srgbClr val="2929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732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DC6794-95B1-468D-8F78-04D878C9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アドバンテッジ</a:t>
            </a:r>
            <a:r>
              <a:rPr kumimoji="1" lang="en-US" altLang="ja-JP" dirty="0" err="1"/>
              <a:t>pdCa</a:t>
            </a:r>
            <a:r>
              <a:rPr kumimoji="1" lang="ja-JP" altLang="en-US" dirty="0"/>
              <a:t>（ピディカ）の導入背景・実施方法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B43E1E-DD63-4E82-A975-5A95B91BB2D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rgbClr val="009999"/>
                </a:solidFill>
              </a:rPr>
              <a:t>●導入背景</a:t>
            </a:r>
            <a:endParaRPr lang="en-US" altLang="ja-JP" b="1" dirty="0">
              <a:solidFill>
                <a:srgbClr val="009999"/>
              </a:solidFill>
            </a:endParaRPr>
          </a:p>
          <a:p>
            <a:pPr lvl="1"/>
            <a:r>
              <a:rPr lang="ja-JP" altLang="en-US" sz="2400" dirty="0"/>
              <a:t>ストレスチェックの結果から各組織の課題が浮かび上がりました。</a:t>
            </a:r>
            <a:br>
              <a:rPr lang="en-US" altLang="ja-JP" sz="2400" dirty="0"/>
            </a:br>
            <a:r>
              <a:rPr lang="ja-JP" altLang="en-US" sz="2400" dirty="0"/>
              <a:t>会社の状態を可視化し、よりよい組織づくりのために</a:t>
            </a:r>
            <a:br>
              <a:rPr lang="en-US" altLang="ja-JP" sz="2400" dirty="0"/>
            </a:br>
            <a:r>
              <a:rPr lang="ja-JP" altLang="en-US" sz="2400" dirty="0"/>
              <a:t>アドバンテッジ</a:t>
            </a:r>
            <a:r>
              <a:rPr lang="en-US" altLang="ja-JP" sz="2400" dirty="0" err="1"/>
              <a:t>pdCa</a:t>
            </a:r>
            <a:r>
              <a:rPr lang="ja-JP" altLang="en-US" sz="2400" dirty="0"/>
              <a:t>を導入し実施します。</a:t>
            </a:r>
            <a:br>
              <a:rPr lang="en-US" altLang="ja-JP" sz="2400" dirty="0"/>
            </a:br>
            <a:endParaRPr lang="ja-JP" altLang="en-US" sz="2400" dirty="0"/>
          </a:p>
          <a:p>
            <a:pPr marL="0" indent="0">
              <a:buNone/>
            </a:pPr>
            <a:r>
              <a:rPr lang="ja-JP" altLang="en-US" b="1" dirty="0">
                <a:solidFill>
                  <a:srgbClr val="009999"/>
                </a:solidFill>
              </a:rPr>
              <a:t>●実施方法</a:t>
            </a:r>
            <a:endParaRPr lang="en-US" altLang="ja-JP" b="1" dirty="0">
              <a:solidFill>
                <a:srgbClr val="009999"/>
              </a:solidFill>
            </a:endParaRPr>
          </a:p>
          <a:p>
            <a:pPr lvl="1"/>
            <a:r>
              <a:rPr lang="ja-JP" altLang="en-US" sz="2400" dirty="0"/>
              <a:t>開始時期：●月より</a:t>
            </a:r>
            <a:endParaRPr lang="en-US" altLang="ja-JP" sz="2400" dirty="0"/>
          </a:p>
          <a:p>
            <a:pPr lvl="1"/>
            <a:r>
              <a:rPr lang="ja-JP" altLang="en-US" sz="2400" dirty="0"/>
              <a:t>実施頻度：月</a:t>
            </a:r>
            <a:r>
              <a:rPr lang="en-US" altLang="ja-JP" sz="2400" dirty="0"/>
              <a:t>1</a:t>
            </a:r>
            <a:r>
              <a:rPr lang="ja-JP" altLang="en-US" sz="2400" dirty="0"/>
              <a:t>回（原則、毎月</a:t>
            </a:r>
            <a:r>
              <a:rPr lang="en-US" altLang="ja-JP" sz="2400" dirty="0"/>
              <a:t>1</a:t>
            </a:r>
            <a:r>
              <a:rPr lang="ja-JP" altLang="en-US" sz="2400" dirty="0"/>
              <a:t>～</a:t>
            </a:r>
            <a:r>
              <a:rPr lang="en-US" altLang="ja-JP" sz="2400" dirty="0"/>
              <a:t>7</a:t>
            </a:r>
            <a:r>
              <a:rPr lang="ja-JP" altLang="en-US" sz="2400" dirty="0"/>
              <a:t>日に実施）</a:t>
            </a:r>
            <a:endParaRPr lang="en-US" altLang="ja-JP" sz="2400" dirty="0"/>
          </a:p>
          <a:p>
            <a:pPr lvl="1"/>
            <a:r>
              <a:rPr lang="ja-JP" altLang="en-US" sz="2400" dirty="0"/>
              <a:t>実施手段：</a:t>
            </a:r>
            <a:r>
              <a:rPr lang="en-US" altLang="ja-JP" sz="2400" dirty="0"/>
              <a:t>WEB</a:t>
            </a:r>
            <a:r>
              <a:rPr lang="ja-JP" altLang="en-US" sz="2400" dirty="0"/>
              <a:t>（</a:t>
            </a:r>
            <a:r>
              <a:rPr lang="en-US" altLang="ja-JP" sz="2400" dirty="0"/>
              <a:t>PC</a:t>
            </a:r>
            <a:r>
              <a:rPr lang="ja-JP" altLang="en-US" sz="2400" dirty="0"/>
              <a:t>・スマートフォンより回答）</a:t>
            </a:r>
            <a:endParaRPr lang="en-US" altLang="ja-JP" sz="2400" dirty="0"/>
          </a:p>
          <a:p>
            <a:pPr lvl="1"/>
            <a:r>
              <a:rPr lang="ja-JP" altLang="en-US" sz="2400" dirty="0"/>
              <a:t>調査設問数：約</a:t>
            </a:r>
            <a:r>
              <a:rPr lang="en-US" altLang="ja-JP" sz="2400" dirty="0"/>
              <a:t>30</a:t>
            </a:r>
            <a:r>
              <a:rPr lang="ja-JP" altLang="en-US" sz="2400" dirty="0"/>
              <a:t>問（</a:t>
            </a:r>
            <a:r>
              <a:rPr lang="en-US" altLang="ja-JP" sz="2400" dirty="0"/>
              <a:t>1</a:t>
            </a:r>
            <a:r>
              <a:rPr lang="ja-JP" altLang="en-US" sz="2400" dirty="0"/>
              <a:t>回</a:t>
            </a:r>
            <a:r>
              <a:rPr lang="en-US" altLang="ja-JP" sz="2400" dirty="0"/>
              <a:t>3</a:t>
            </a:r>
            <a:r>
              <a:rPr lang="ja-JP" altLang="en-US" sz="2400" dirty="0"/>
              <a:t>～</a:t>
            </a:r>
            <a:r>
              <a:rPr lang="en-US" altLang="ja-JP" sz="2400" dirty="0"/>
              <a:t>5</a:t>
            </a:r>
            <a:r>
              <a:rPr lang="ja-JP" altLang="en-US" sz="2400" dirty="0"/>
              <a:t>分で回答可能）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99E26E8-F289-4AFE-8C94-E83236819F6E}"/>
              </a:ext>
            </a:extLst>
          </p:cNvPr>
          <p:cNvGrpSpPr/>
          <p:nvPr/>
        </p:nvGrpSpPr>
        <p:grpSpPr>
          <a:xfrm>
            <a:off x="5347096" y="639368"/>
            <a:ext cx="5263676" cy="1489683"/>
            <a:chOff x="5347096" y="639368"/>
            <a:chExt cx="5263676" cy="1489683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12FDCDA5-2CC9-4DF3-982B-DB7CE7E1D716}"/>
                </a:ext>
              </a:extLst>
            </p:cNvPr>
            <p:cNvSpPr/>
            <p:nvPr/>
          </p:nvSpPr>
          <p:spPr>
            <a:xfrm>
              <a:off x="5347096" y="639368"/>
              <a:ext cx="5263676" cy="1489683"/>
            </a:xfrm>
            <a:prstGeom prst="rect">
              <a:avLst/>
            </a:prstGeom>
            <a:solidFill>
              <a:srgbClr val="AEE0DF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ja-JP" altLang="en-US" sz="1800" b="1" dirty="0">
                  <a:solidFill>
                    <a:srgbClr val="002060"/>
                  </a:solidFill>
                </a:rPr>
                <a:t>　</a:t>
              </a:r>
              <a:endParaRPr lang="en-US" altLang="ja-JP" b="1" dirty="0">
                <a:solidFill>
                  <a:srgbClr val="002060"/>
                </a:solidFill>
              </a:endParaRPr>
            </a:p>
            <a:p>
              <a:pPr algn="ctr"/>
              <a:r>
                <a:rPr lang="ja-JP" altLang="en-US" b="1" dirty="0">
                  <a:solidFill>
                    <a:srgbClr val="002060"/>
                  </a:solidFill>
                </a:rPr>
                <a:t>　　　</a:t>
              </a:r>
              <a:r>
                <a:rPr lang="ja-JP" altLang="en-US" sz="1800" b="1" dirty="0">
                  <a:solidFill>
                    <a:srgbClr val="12284D"/>
                  </a:solidFill>
                </a:rPr>
                <a:t>導入背景と実施方法を周知します。</a:t>
              </a:r>
              <a:endParaRPr kumimoji="1" lang="en-US" altLang="ja-JP" b="1" dirty="0">
                <a:solidFill>
                  <a:srgbClr val="12284D"/>
                </a:solidFill>
              </a:endParaRPr>
            </a:p>
          </p:txBody>
        </p:sp>
        <p:pic>
          <p:nvPicPr>
            <p:cNvPr id="10" name="図 9" descr="アイコン&#10;&#10;自動的に生成された説明">
              <a:extLst>
                <a:ext uri="{FF2B5EF4-FFF2-40B4-BE49-F238E27FC236}">
                  <a16:creationId xmlns:a16="http://schemas.microsoft.com/office/drawing/2014/main" id="{54C4484F-119F-4BDF-AED5-947F30A99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5245" y="804637"/>
              <a:ext cx="767255" cy="767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019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FF0773-7D99-4A88-93FD-8DB9C4B3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アドバンテッジ</a:t>
            </a:r>
            <a:r>
              <a:rPr kumimoji="1" lang="en-US" altLang="ja-JP" dirty="0" err="1"/>
              <a:t>pdCa</a:t>
            </a:r>
            <a:r>
              <a:rPr kumimoji="1" lang="ja-JP" altLang="en-US" dirty="0"/>
              <a:t>（ピディカ）の回答方法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245DF1E-F0F9-466B-BC4B-795F89E15015}"/>
              </a:ext>
            </a:extLst>
          </p:cNvPr>
          <p:cNvSpPr/>
          <p:nvPr/>
        </p:nvSpPr>
        <p:spPr>
          <a:xfrm>
            <a:off x="475261" y="961211"/>
            <a:ext cx="3500245" cy="397374"/>
          </a:xfrm>
          <a:prstGeom prst="rect">
            <a:avLst/>
          </a:prstGeom>
          <a:solidFill>
            <a:srgbClr val="00737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メールアドレス登録のある方</a:t>
            </a:r>
          </a:p>
        </p:txBody>
      </p:sp>
      <p:sp>
        <p:nvSpPr>
          <p:cNvPr id="40" name="フローチャート: 処理 39">
            <a:extLst>
              <a:ext uri="{FF2B5EF4-FFF2-40B4-BE49-F238E27FC236}">
                <a16:creationId xmlns:a16="http://schemas.microsoft.com/office/drawing/2014/main" id="{E71F1E8E-D25B-461F-A8E5-C4EC23A6E066}"/>
              </a:ext>
            </a:extLst>
          </p:cNvPr>
          <p:cNvSpPr/>
          <p:nvPr/>
        </p:nvSpPr>
        <p:spPr>
          <a:xfrm>
            <a:off x="588062" y="4887246"/>
            <a:ext cx="3222187" cy="182137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100"/>
              </a:lnSpc>
            </a:pPr>
            <a:r>
              <a:rPr kumimoji="1" lang="ja-JP" altLang="en-US" sz="1400" b="1" dirty="0">
                <a:solidFill>
                  <a:srgbClr val="4D4D4D"/>
                </a:solidFill>
              </a:rPr>
              <a:t>ログイン</a:t>
            </a:r>
            <a:r>
              <a:rPr kumimoji="1" lang="en-US" altLang="ja-JP" sz="1400" b="1" dirty="0">
                <a:solidFill>
                  <a:srgbClr val="4D4D4D"/>
                </a:solidFill>
              </a:rPr>
              <a:t>ID</a:t>
            </a:r>
            <a:r>
              <a:rPr kumimoji="1" lang="ja-JP" altLang="en-US" sz="1400" b="1" dirty="0">
                <a:solidFill>
                  <a:srgbClr val="4D4D4D"/>
                </a:solidFill>
              </a:rPr>
              <a:t>と仮パスワードをお知らせするメール</a:t>
            </a:r>
            <a:r>
              <a:rPr kumimoji="1" lang="en-US" altLang="ja-JP" sz="1400" b="1" dirty="0">
                <a:solidFill>
                  <a:srgbClr val="4D4D4D"/>
                </a:solidFill>
              </a:rPr>
              <a:t>(ID/pass</a:t>
            </a:r>
            <a:r>
              <a:rPr kumimoji="1" lang="ja-JP" altLang="en-US" sz="1400" b="1" dirty="0">
                <a:solidFill>
                  <a:srgbClr val="4D4D4D"/>
                </a:solidFill>
              </a:rPr>
              <a:t>メール</a:t>
            </a:r>
            <a:r>
              <a:rPr kumimoji="1" lang="en-US" altLang="ja-JP" sz="1400" b="1" dirty="0">
                <a:solidFill>
                  <a:srgbClr val="4D4D4D"/>
                </a:solidFill>
              </a:rPr>
              <a:t>)</a:t>
            </a:r>
            <a:r>
              <a:rPr kumimoji="1" lang="ja-JP" altLang="en-US" sz="1400" b="1" dirty="0">
                <a:solidFill>
                  <a:srgbClr val="4D4D4D"/>
                </a:solidFill>
              </a:rPr>
              <a:t>が配信されます。</a:t>
            </a:r>
            <a:br>
              <a:rPr kumimoji="1" lang="ja-JP" altLang="en-US" sz="1400" b="1" dirty="0">
                <a:solidFill>
                  <a:srgbClr val="4D4D4D"/>
                </a:solidFill>
              </a:rPr>
            </a:br>
            <a:r>
              <a:rPr kumimoji="1" lang="ja-JP" altLang="en-US" sz="1400" b="1" dirty="0">
                <a:solidFill>
                  <a:srgbClr val="4D4D4D"/>
                </a:solidFill>
              </a:rPr>
              <a:t>メールの内容に従ってログインし、任意のパスワードへ変更をお願いします。</a:t>
            </a:r>
            <a:endParaRPr kumimoji="1" lang="en-US" altLang="ja-JP" sz="1400" b="1" dirty="0">
              <a:solidFill>
                <a:srgbClr val="4D4D4D"/>
              </a:solidFill>
            </a:endParaRPr>
          </a:p>
        </p:txBody>
      </p: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55AF7540-796B-478A-9AE3-2DDA257011F4}"/>
              </a:ext>
            </a:extLst>
          </p:cNvPr>
          <p:cNvGrpSpPr/>
          <p:nvPr/>
        </p:nvGrpSpPr>
        <p:grpSpPr>
          <a:xfrm>
            <a:off x="576307" y="3714631"/>
            <a:ext cx="3307624" cy="1202913"/>
            <a:chOff x="576307" y="3714631"/>
            <a:chExt cx="3307624" cy="1202913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31EADCCB-8065-491E-A0B7-02A248B3299A}"/>
                </a:ext>
              </a:extLst>
            </p:cNvPr>
            <p:cNvSpPr/>
            <p:nvPr/>
          </p:nvSpPr>
          <p:spPr>
            <a:xfrm>
              <a:off x="576307" y="3714631"/>
              <a:ext cx="3307624" cy="111224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b="1" dirty="0">
                  <a:latin typeface="+mn-ea"/>
                </a:rPr>
                <a:t>●差出人</a:t>
              </a:r>
              <a:r>
                <a:rPr lang="ja-JP" altLang="en-US" sz="1200" b="1" dirty="0">
                  <a:latin typeface="+mn-ea"/>
                  <a:sym typeface="Wingdings" panose="05000000000000000000" pitchFamily="2" charset="2"/>
                </a:rPr>
                <a:t>：アドバンテッジ</a:t>
              </a:r>
              <a:r>
                <a:rPr lang="en-US" altLang="ja-JP" sz="1200" b="1" dirty="0" err="1">
                  <a:latin typeface="+mn-ea"/>
                  <a:sym typeface="Wingdings" panose="05000000000000000000" pitchFamily="2" charset="2"/>
                </a:rPr>
                <a:t>pdCa</a:t>
              </a:r>
              <a:endParaRPr lang="en-US" altLang="ja-JP" sz="1200" b="1" dirty="0">
                <a:latin typeface="+mn-ea"/>
                <a:sym typeface="Wingdings" panose="05000000000000000000" pitchFamily="2" charset="2"/>
              </a:endParaRPr>
            </a:p>
            <a:p>
              <a:r>
                <a:rPr lang="ja-JP" altLang="en-US" sz="1200" b="1" dirty="0">
                  <a:latin typeface="+mn-ea"/>
                </a:rPr>
                <a:t>●メールアドレス：</a:t>
              </a:r>
              <a:endParaRPr lang="en-US" altLang="ja-JP" sz="1200" b="1" dirty="0">
                <a:latin typeface="+mn-ea"/>
              </a:endParaRPr>
            </a:p>
            <a:p>
              <a:r>
                <a:rPr lang="ja-JP" altLang="en-US" sz="1200" b="1" i="0" dirty="0">
                  <a:solidFill>
                    <a:srgbClr val="242424"/>
                  </a:solidFill>
                  <a:effectLst/>
                  <a:latin typeface="+mn-ea"/>
                </a:rPr>
                <a:t>　</a:t>
              </a:r>
              <a:r>
                <a:rPr lang="en-US" altLang="ja-JP" sz="1200" b="1" i="0" dirty="0">
                  <a:solidFill>
                    <a:srgbClr val="242424"/>
                  </a:solidFill>
                  <a:effectLst/>
                  <a:latin typeface="+mn-ea"/>
                </a:rPr>
                <a:t>noreply@armg-survey.com</a:t>
              </a:r>
              <a:endParaRPr lang="en-US" altLang="ja-JP" sz="1200" b="1" dirty="0">
                <a:latin typeface="+mn-ea"/>
              </a:endParaRPr>
            </a:p>
            <a:p>
              <a:r>
                <a:rPr kumimoji="1" lang="ja-JP" altLang="en-US" sz="1200" b="1" dirty="0">
                  <a:latin typeface="+mn-ea"/>
                </a:rPr>
                <a:t>●件　名</a:t>
              </a:r>
              <a:r>
                <a:rPr lang="ja-JP" altLang="en-US" sz="1200" b="1" dirty="0">
                  <a:latin typeface="+mn-ea"/>
                  <a:sym typeface="Wingdings" panose="05000000000000000000" pitchFamily="2" charset="2"/>
                </a:rPr>
                <a:t>：</a:t>
              </a:r>
              <a:br>
                <a:rPr lang="en-US" altLang="ja-JP" sz="1200" b="1" dirty="0">
                  <a:latin typeface="+mn-ea"/>
                  <a:sym typeface="Wingdings" panose="05000000000000000000" pitchFamily="2" charset="2"/>
                </a:rPr>
              </a:br>
              <a:r>
                <a:rPr lang="en-US" altLang="ja-JP" sz="1200" b="1" dirty="0">
                  <a:latin typeface="+mn-ea"/>
                  <a:sym typeface="Wingdings" panose="05000000000000000000" pitchFamily="2" charset="2"/>
                </a:rPr>
                <a:t>【</a:t>
              </a:r>
              <a:r>
                <a:rPr lang="ja-JP" altLang="en-US" sz="1200" b="1" dirty="0">
                  <a:latin typeface="+mn-ea"/>
                  <a:sym typeface="Wingdings" panose="05000000000000000000" pitchFamily="2" charset="2"/>
                </a:rPr>
                <a:t>アドバンテッジ </a:t>
              </a:r>
              <a:r>
                <a:rPr lang="en-US" altLang="ja-JP" sz="1200" b="1" dirty="0" err="1">
                  <a:latin typeface="+mn-ea"/>
                  <a:sym typeface="Wingdings" panose="05000000000000000000" pitchFamily="2" charset="2"/>
                </a:rPr>
                <a:t>pdCa</a:t>
              </a:r>
              <a:r>
                <a:rPr lang="en-US" altLang="ja-JP" sz="1200" b="1" dirty="0">
                  <a:latin typeface="+mn-ea"/>
                  <a:sym typeface="Wingdings" panose="05000000000000000000" pitchFamily="2" charset="2"/>
                </a:rPr>
                <a:t>】</a:t>
              </a:r>
              <a:r>
                <a:rPr lang="ja-JP" altLang="en-US" sz="1200" b="1" dirty="0">
                  <a:latin typeface="+mn-ea"/>
                  <a:sym typeface="Wingdings" panose="05000000000000000000" pitchFamily="2" charset="2"/>
                </a:rPr>
                <a:t>ログインのご案内</a:t>
              </a:r>
              <a:endParaRPr lang="en-US" altLang="ja-JP" sz="1200" b="1" dirty="0">
                <a:latin typeface="+mn-ea"/>
                <a:sym typeface="Wingdings" panose="05000000000000000000" pitchFamily="2" charset="2"/>
              </a:endParaRPr>
            </a:p>
          </p:txBody>
        </p:sp>
        <p:sp>
          <p:nvSpPr>
            <p:cNvPr id="10" name="二等辺三角形 9">
              <a:extLst>
                <a:ext uri="{FF2B5EF4-FFF2-40B4-BE49-F238E27FC236}">
                  <a16:creationId xmlns:a16="http://schemas.microsoft.com/office/drawing/2014/main" id="{7807DF28-7F60-4B90-8713-F02546ACE360}"/>
                </a:ext>
              </a:extLst>
            </p:cNvPr>
            <p:cNvSpPr/>
            <p:nvPr/>
          </p:nvSpPr>
          <p:spPr>
            <a:xfrm rot="10800000">
              <a:off x="1997492" y="4814770"/>
              <a:ext cx="252406" cy="102774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1" name="フローチャート: 処理 40">
            <a:extLst>
              <a:ext uri="{FF2B5EF4-FFF2-40B4-BE49-F238E27FC236}">
                <a16:creationId xmlns:a16="http://schemas.microsoft.com/office/drawing/2014/main" id="{98277A11-4A60-44E6-9DB0-B3CE50594A67}"/>
              </a:ext>
            </a:extLst>
          </p:cNvPr>
          <p:cNvSpPr/>
          <p:nvPr/>
        </p:nvSpPr>
        <p:spPr>
          <a:xfrm>
            <a:off x="4413213" y="4892482"/>
            <a:ext cx="3222187" cy="134969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100"/>
              </a:lnSpc>
            </a:pPr>
            <a:r>
              <a:rPr kumimoji="1" lang="ja-JP" altLang="en-US" sz="1400" b="1" dirty="0">
                <a:solidFill>
                  <a:srgbClr val="E33333"/>
                </a:solidFill>
              </a:rPr>
              <a:t>毎月</a:t>
            </a:r>
            <a:r>
              <a:rPr kumimoji="1" lang="en-US" altLang="ja-JP" sz="1400" b="1" dirty="0">
                <a:solidFill>
                  <a:srgbClr val="E33333"/>
                </a:solidFill>
              </a:rPr>
              <a:t>1</a:t>
            </a:r>
            <a:r>
              <a:rPr kumimoji="1" lang="ja-JP" altLang="en-US" sz="1400" b="1" dirty="0">
                <a:solidFill>
                  <a:srgbClr val="E33333"/>
                </a:solidFill>
              </a:rPr>
              <a:t>日の</a:t>
            </a:r>
            <a:r>
              <a:rPr kumimoji="1" lang="en-US" altLang="ja-JP" sz="1400" b="1" dirty="0">
                <a:solidFill>
                  <a:srgbClr val="E33333"/>
                </a:solidFill>
              </a:rPr>
              <a:t>10</a:t>
            </a:r>
            <a:r>
              <a:rPr kumimoji="1" lang="ja-JP" altLang="en-US" sz="1400" b="1" dirty="0">
                <a:solidFill>
                  <a:srgbClr val="E33333"/>
                </a:solidFill>
              </a:rPr>
              <a:t>時に調査案内メールが配信されます</a:t>
            </a:r>
            <a:r>
              <a:rPr kumimoji="1" lang="ja-JP" altLang="en-US" b="1" dirty="0">
                <a:solidFill>
                  <a:srgbClr val="E33333"/>
                </a:solidFill>
              </a:rPr>
              <a:t>。</a:t>
            </a:r>
            <a:endParaRPr kumimoji="1" lang="en-US" altLang="ja-JP" b="1" dirty="0">
              <a:solidFill>
                <a:srgbClr val="E33333"/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E5050EFE-A06C-4247-B4B8-6F0FA474B2E0}"/>
              </a:ext>
            </a:extLst>
          </p:cNvPr>
          <p:cNvSpPr/>
          <p:nvPr/>
        </p:nvSpPr>
        <p:spPr>
          <a:xfrm>
            <a:off x="4452285" y="3712711"/>
            <a:ext cx="3307624" cy="11029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b="1" dirty="0">
                <a:latin typeface="+mn-ea"/>
              </a:rPr>
              <a:t>●差出人：</a:t>
            </a:r>
            <a:r>
              <a:rPr lang="ja-JP" altLang="en-US" sz="1200" b="1" dirty="0">
                <a:solidFill>
                  <a:srgbClr val="E33333"/>
                </a:solidFill>
                <a:latin typeface="+mn-ea"/>
              </a:rPr>
              <a:t>（任意の差出人名）</a:t>
            </a:r>
          </a:p>
          <a:p>
            <a:r>
              <a:rPr lang="ja-JP" altLang="en-US" sz="1200" b="1" dirty="0">
                <a:latin typeface="+mn-ea"/>
              </a:rPr>
              <a:t>●メールアドレス：</a:t>
            </a:r>
            <a:endParaRPr lang="en-US" altLang="ja-JP" sz="1200" b="1" dirty="0">
              <a:latin typeface="+mn-ea"/>
            </a:endParaRPr>
          </a:p>
          <a:p>
            <a:r>
              <a:rPr lang="ja-JP" altLang="en-US" sz="1200" b="1" dirty="0">
                <a:solidFill>
                  <a:srgbClr val="4D4D4D"/>
                </a:solidFill>
                <a:latin typeface="+mn-ea"/>
              </a:rPr>
              <a:t>　</a:t>
            </a:r>
            <a:r>
              <a:rPr lang="en-US" altLang="ja-JP" sz="1200" b="1" dirty="0">
                <a:solidFill>
                  <a:srgbClr val="4D4D4D"/>
                </a:solidFill>
                <a:latin typeface="+mn-ea"/>
              </a:rPr>
              <a:t>noreply@armg-survey.com</a:t>
            </a:r>
          </a:p>
          <a:p>
            <a:r>
              <a:rPr lang="ja-JP" altLang="en-US" sz="1200" b="1" dirty="0">
                <a:solidFill>
                  <a:srgbClr val="4D4D4D"/>
                </a:solidFill>
                <a:latin typeface="+mn-ea"/>
              </a:rPr>
              <a:t>●件　名：</a:t>
            </a:r>
            <a:r>
              <a:rPr lang="ja-JP" altLang="en-US" sz="1200" b="1" dirty="0">
                <a:solidFill>
                  <a:srgbClr val="E33333"/>
                </a:solidFill>
                <a:latin typeface="+mn-ea"/>
              </a:rPr>
              <a:t>（例）</a:t>
            </a:r>
            <a:br>
              <a:rPr lang="en-US" altLang="ja-JP" sz="1200" b="1" dirty="0">
                <a:solidFill>
                  <a:srgbClr val="E33333"/>
                </a:solidFill>
                <a:latin typeface="+mn-ea"/>
              </a:rPr>
            </a:br>
            <a:r>
              <a:rPr lang="en-US" altLang="ja-JP" sz="1200" b="1" dirty="0">
                <a:solidFill>
                  <a:srgbClr val="E33333"/>
                </a:solidFill>
                <a:latin typeface="+mn-ea"/>
              </a:rPr>
              <a:t>【</a:t>
            </a:r>
            <a:r>
              <a:rPr lang="ja-JP" altLang="en-US" sz="1200" b="1" dirty="0">
                <a:solidFill>
                  <a:srgbClr val="E33333"/>
                </a:solidFill>
                <a:latin typeface="+mn-ea"/>
              </a:rPr>
              <a:t>アドバンテッジ</a:t>
            </a:r>
            <a:r>
              <a:rPr lang="en-US" altLang="ja-JP" sz="1200" b="1" dirty="0" err="1">
                <a:solidFill>
                  <a:srgbClr val="E33333"/>
                </a:solidFill>
                <a:latin typeface="+mn-ea"/>
              </a:rPr>
              <a:t>pdCa</a:t>
            </a:r>
            <a:r>
              <a:rPr lang="en-US" altLang="ja-JP" sz="1200" b="1" dirty="0">
                <a:solidFill>
                  <a:srgbClr val="E33333"/>
                </a:solidFill>
                <a:latin typeface="+mn-ea"/>
              </a:rPr>
              <a:t>】</a:t>
            </a:r>
            <a:r>
              <a:rPr lang="ja-JP" altLang="en-US" sz="1200" b="1" dirty="0">
                <a:solidFill>
                  <a:srgbClr val="E33333"/>
                </a:solidFill>
                <a:latin typeface="+mn-ea"/>
              </a:rPr>
              <a:t>ご回答のお願い</a:t>
            </a:r>
            <a:endParaRPr lang="en-US" altLang="ja-JP" sz="1200" b="1" dirty="0">
              <a:solidFill>
                <a:srgbClr val="E33333"/>
              </a:solidFill>
              <a:latin typeface="+mn-ea"/>
            </a:endParaRPr>
          </a:p>
        </p:txBody>
      </p:sp>
      <p:sp>
        <p:nvSpPr>
          <p:cNvPr id="88" name="フローチャート: 処理 87">
            <a:extLst>
              <a:ext uri="{FF2B5EF4-FFF2-40B4-BE49-F238E27FC236}">
                <a16:creationId xmlns:a16="http://schemas.microsoft.com/office/drawing/2014/main" id="{7097079E-D47F-464E-B304-E3C187DF6C4A}"/>
              </a:ext>
            </a:extLst>
          </p:cNvPr>
          <p:cNvSpPr/>
          <p:nvPr/>
        </p:nvSpPr>
        <p:spPr>
          <a:xfrm>
            <a:off x="8381751" y="4940277"/>
            <a:ext cx="3222187" cy="134969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100"/>
              </a:lnSpc>
            </a:pPr>
            <a:r>
              <a:rPr kumimoji="1" lang="en-US" altLang="ja-JP" sz="1400" b="1" dirty="0">
                <a:solidFill>
                  <a:srgbClr val="4D4D4D"/>
                </a:solidFill>
              </a:rPr>
              <a:t>ID/pass</a:t>
            </a:r>
            <a:r>
              <a:rPr kumimoji="1" lang="ja-JP" altLang="en-US" sz="1400" b="1" dirty="0">
                <a:solidFill>
                  <a:srgbClr val="4D4D4D"/>
                </a:solidFill>
              </a:rPr>
              <a:t>メールに記載のログイン</a:t>
            </a:r>
            <a:r>
              <a:rPr kumimoji="1" lang="en-US" altLang="ja-JP" sz="1400" b="1" dirty="0">
                <a:solidFill>
                  <a:srgbClr val="4D4D4D"/>
                </a:solidFill>
              </a:rPr>
              <a:t>ID</a:t>
            </a:r>
            <a:r>
              <a:rPr kumimoji="1" lang="ja-JP" altLang="en-US" sz="1400" b="1" dirty="0">
                <a:solidFill>
                  <a:srgbClr val="4D4D4D"/>
                </a:solidFill>
              </a:rPr>
              <a:t>と</a:t>
            </a:r>
            <a:br>
              <a:rPr kumimoji="1" lang="ja-JP" altLang="en-US" sz="1400" b="1" dirty="0">
                <a:solidFill>
                  <a:srgbClr val="4D4D4D"/>
                </a:solidFill>
              </a:rPr>
            </a:br>
            <a:r>
              <a:rPr kumimoji="1" lang="ja-JP" altLang="en-US" sz="1400" b="1" dirty="0">
                <a:solidFill>
                  <a:srgbClr val="4D4D4D"/>
                </a:solidFill>
              </a:rPr>
              <a:t>ご自身で設定したパスワードでログインし、回答画面の内容に従ってご回答ください。（</a:t>
            </a:r>
            <a:r>
              <a:rPr kumimoji="1" lang="en-US" altLang="ja-JP" sz="1400" b="1" dirty="0">
                <a:solidFill>
                  <a:srgbClr val="4D4D4D"/>
                </a:solidFill>
              </a:rPr>
              <a:t>1</a:t>
            </a:r>
            <a:r>
              <a:rPr kumimoji="1" lang="ja-JP" altLang="en-US" sz="1400" b="1" dirty="0">
                <a:solidFill>
                  <a:srgbClr val="4D4D4D"/>
                </a:solidFill>
              </a:rPr>
              <a:t>回</a:t>
            </a:r>
            <a:r>
              <a:rPr kumimoji="1" lang="en-US" altLang="ja-JP" sz="1400" b="1" dirty="0">
                <a:solidFill>
                  <a:srgbClr val="E33333"/>
                </a:solidFill>
              </a:rPr>
              <a:t>5</a:t>
            </a:r>
            <a:r>
              <a:rPr kumimoji="1" lang="ja-JP" altLang="en-US" sz="1400" b="1" dirty="0">
                <a:solidFill>
                  <a:srgbClr val="E33333"/>
                </a:solidFill>
              </a:rPr>
              <a:t>分</a:t>
            </a:r>
            <a:r>
              <a:rPr kumimoji="1" lang="ja-JP" altLang="en-US" sz="1400" b="1" dirty="0">
                <a:solidFill>
                  <a:srgbClr val="4D4D4D"/>
                </a:solidFill>
              </a:rPr>
              <a:t>程度）</a:t>
            </a: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065A1CA2-5802-4A55-9526-7AB030E8148B}"/>
              </a:ext>
            </a:extLst>
          </p:cNvPr>
          <p:cNvGrpSpPr/>
          <p:nvPr/>
        </p:nvGrpSpPr>
        <p:grpSpPr>
          <a:xfrm>
            <a:off x="4046274" y="1426929"/>
            <a:ext cx="3799848" cy="5031642"/>
            <a:chOff x="4046274" y="1426929"/>
            <a:chExt cx="3799848" cy="5031642"/>
          </a:xfrm>
        </p:grpSpPr>
        <p:sp>
          <p:nvSpPr>
            <p:cNvPr id="31" name="フローチャート: 処理 30">
              <a:extLst>
                <a:ext uri="{FF2B5EF4-FFF2-40B4-BE49-F238E27FC236}">
                  <a16:creationId xmlns:a16="http://schemas.microsoft.com/office/drawing/2014/main" id="{0B85352B-02AD-47E6-9D1C-A55DF2BB2728}"/>
                </a:ext>
              </a:extLst>
            </p:cNvPr>
            <p:cNvSpPr/>
            <p:nvPr/>
          </p:nvSpPr>
          <p:spPr>
            <a:xfrm>
              <a:off x="4672189" y="2409247"/>
              <a:ext cx="2839156" cy="539646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rgbClr val="009999"/>
                  </a:solidFill>
                </a:rPr>
                <a:t>調査案内メールが届きます</a:t>
              </a: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AC97BC18-FEB6-463C-A553-BDA08092211B}"/>
                </a:ext>
              </a:extLst>
            </p:cNvPr>
            <p:cNvSpPr/>
            <p:nvPr/>
          </p:nvSpPr>
          <p:spPr>
            <a:xfrm>
              <a:off x="4345877" y="2082935"/>
              <a:ext cx="3500245" cy="4375636"/>
            </a:xfrm>
            <a:prstGeom prst="rect">
              <a:avLst/>
            </a:prstGeom>
            <a:noFill/>
            <a:ln w="31750"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図 19" descr="アイコン&#10;&#10;自動的に生成された説明">
              <a:extLst>
                <a:ext uri="{FF2B5EF4-FFF2-40B4-BE49-F238E27FC236}">
                  <a16:creationId xmlns:a16="http://schemas.microsoft.com/office/drawing/2014/main" id="{D47F28E2-62C2-4310-9003-BF920830B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940" y="1426929"/>
              <a:ext cx="1030313" cy="1030313"/>
            </a:xfrm>
            <a:prstGeom prst="rect">
              <a:avLst/>
            </a:prstGeom>
          </p:spPr>
        </p:pic>
        <p:pic>
          <p:nvPicPr>
            <p:cNvPr id="24" name="図 23" descr="グラフィカル ユーザー インターフェイス が含まれている画像&#10;&#10;自動的に生成された説明">
              <a:extLst>
                <a:ext uri="{FF2B5EF4-FFF2-40B4-BE49-F238E27FC236}">
                  <a16:creationId xmlns:a16="http://schemas.microsoft.com/office/drawing/2014/main" id="{708EB9D1-C78C-491C-8DE1-358258051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274" y="2956470"/>
              <a:ext cx="3286029" cy="743776"/>
            </a:xfrm>
            <a:prstGeom prst="rect">
              <a:avLst/>
            </a:prstGeom>
          </p:spPr>
        </p:pic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9882E168-BEAE-4D71-B558-9B5A5CE32B24}"/>
              </a:ext>
            </a:extLst>
          </p:cNvPr>
          <p:cNvGrpSpPr/>
          <p:nvPr/>
        </p:nvGrpSpPr>
        <p:grpSpPr>
          <a:xfrm>
            <a:off x="200922" y="1414862"/>
            <a:ext cx="3781554" cy="5035770"/>
            <a:chOff x="200319" y="1418956"/>
            <a:chExt cx="3781554" cy="5035770"/>
          </a:xfrm>
        </p:grpSpPr>
        <p:sp>
          <p:nvSpPr>
            <p:cNvPr id="30" name="フローチャート: 処理 29">
              <a:extLst>
                <a:ext uri="{FF2B5EF4-FFF2-40B4-BE49-F238E27FC236}">
                  <a16:creationId xmlns:a16="http://schemas.microsoft.com/office/drawing/2014/main" id="{B221CD4F-52C8-4DD5-915D-0B5406AD687D}"/>
                </a:ext>
              </a:extLst>
            </p:cNvPr>
            <p:cNvSpPr/>
            <p:nvPr/>
          </p:nvSpPr>
          <p:spPr>
            <a:xfrm>
              <a:off x="814037" y="2413406"/>
              <a:ext cx="2859698" cy="539646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b="1" dirty="0">
                  <a:solidFill>
                    <a:srgbClr val="009999"/>
                  </a:solidFill>
                </a:rPr>
                <a:t>ID/pass</a:t>
              </a:r>
              <a:r>
                <a:rPr kumimoji="1" lang="ja-JP" altLang="en-US" sz="1600" b="1" dirty="0">
                  <a:solidFill>
                    <a:srgbClr val="009999"/>
                  </a:solidFill>
                </a:rPr>
                <a:t>メールが届きます</a:t>
              </a: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DCA9D893-B0E3-4CE4-9CAA-7C0F82E97166}"/>
                </a:ext>
              </a:extLst>
            </p:cNvPr>
            <p:cNvSpPr/>
            <p:nvPr/>
          </p:nvSpPr>
          <p:spPr>
            <a:xfrm>
              <a:off x="481628" y="2079090"/>
              <a:ext cx="3500245" cy="4375636"/>
            </a:xfrm>
            <a:prstGeom prst="rect">
              <a:avLst/>
            </a:prstGeom>
            <a:noFill/>
            <a:ln w="31750">
              <a:solidFill>
                <a:srgbClr val="8BC3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8" name="図 67" descr="アイコン&#10;&#10;自動的に生成された説明">
              <a:extLst>
                <a:ext uri="{FF2B5EF4-FFF2-40B4-BE49-F238E27FC236}">
                  <a16:creationId xmlns:a16="http://schemas.microsoft.com/office/drawing/2014/main" id="{E9F93C8A-C65F-4048-A422-2320D62CF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066" y="1418956"/>
              <a:ext cx="1036410" cy="1030313"/>
            </a:xfrm>
            <a:prstGeom prst="rect">
              <a:avLst/>
            </a:prstGeom>
          </p:spPr>
        </p:pic>
        <p:pic>
          <p:nvPicPr>
            <p:cNvPr id="70" name="図 69" descr="アイコン&#10;&#10;自動的に生成された説明">
              <a:extLst>
                <a:ext uri="{FF2B5EF4-FFF2-40B4-BE49-F238E27FC236}">
                  <a16:creationId xmlns:a16="http://schemas.microsoft.com/office/drawing/2014/main" id="{5150EE17-9908-487C-A4A3-DB24FA818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19" y="2948893"/>
              <a:ext cx="3286029" cy="743776"/>
            </a:xfrm>
            <a:prstGeom prst="rect">
              <a:avLst/>
            </a:prstGeom>
          </p:spPr>
        </p:pic>
      </p:grp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AA66D0B1-9142-4479-90CB-460BF7CBDAA8}"/>
              </a:ext>
            </a:extLst>
          </p:cNvPr>
          <p:cNvGrpSpPr/>
          <p:nvPr/>
        </p:nvGrpSpPr>
        <p:grpSpPr>
          <a:xfrm>
            <a:off x="7956727" y="1426018"/>
            <a:ext cx="3781882" cy="5032553"/>
            <a:chOff x="7956727" y="1426018"/>
            <a:chExt cx="3781882" cy="5032553"/>
          </a:xfrm>
        </p:grpSpPr>
        <p:sp>
          <p:nvSpPr>
            <p:cNvPr id="32" name="フローチャート: 処理 31">
              <a:extLst>
                <a:ext uri="{FF2B5EF4-FFF2-40B4-BE49-F238E27FC236}">
                  <a16:creationId xmlns:a16="http://schemas.microsoft.com/office/drawing/2014/main" id="{AF8C7404-195E-4E60-897B-40C5B5BBB10A}"/>
                </a:ext>
              </a:extLst>
            </p:cNvPr>
            <p:cNvSpPr/>
            <p:nvPr/>
          </p:nvSpPr>
          <p:spPr>
            <a:xfrm>
              <a:off x="8666374" y="2453612"/>
              <a:ext cx="2640709" cy="54012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b="1" dirty="0">
                  <a:solidFill>
                    <a:srgbClr val="009999"/>
                  </a:solidFill>
                </a:rPr>
                <a:t>回答します</a:t>
              </a:r>
              <a:endParaRPr kumimoji="1" lang="ja-JP" altLang="en-US" sz="1600" b="1" dirty="0">
                <a:solidFill>
                  <a:srgbClr val="009999"/>
                </a:solidFill>
              </a:endParaRPr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251CDA01-3469-4F22-A600-F364E511627E}"/>
                </a:ext>
              </a:extLst>
            </p:cNvPr>
            <p:cNvSpPr/>
            <p:nvPr/>
          </p:nvSpPr>
          <p:spPr>
            <a:xfrm>
              <a:off x="8238364" y="2079090"/>
              <a:ext cx="3500245" cy="4379481"/>
            </a:xfrm>
            <a:prstGeom prst="rect">
              <a:avLst/>
            </a:prstGeom>
            <a:noFill/>
            <a:ln w="31750">
              <a:solidFill>
                <a:srgbClr val="036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3" name="図 72" descr="アイコン&#10;&#10;自動的に生成された説明">
              <a:extLst>
                <a:ext uri="{FF2B5EF4-FFF2-40B4-BE49-F238E27FC236}">
                  <a16:creationId xmlns:a16="http://schemas.microsoft.com/office/drawing/2014/main" id="{36CF0301-0EF0-4043-AFD1-519AEC0BF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523" y="1426018"/>
              <a:ext cx="1037321" cy="1037321"/>
            </a:xfrm>
            <a:prstGeom prst="rect">
              <a:avLst/>
            </a:prstGeom>
          </p:spPr>
        </p:pic>
        <p:pic>
          <p:nvPicPr>
            <p:cNvPr id="86" name="図 85" descr="テキスト が含まれている画像&#10;&#10;自動的に生成された説明">
              <a:extLst>
                <a:ext uri="{FF2B5EF4-FFF2-40B4-BE49-F238E27FC236}">
                  <a16:creationId xmlns:a16="http://schemas.microsoft.com/office/drawing/2014/main" id="{1E35423E-D776-4EB2-9AD9-5A93D928A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727" y="2976698"/>
              <a:ext cx="3264511" cy="744430"/>
            </a:xfrm>
            <a:prstGeom prst="rect">
              <a:avLst/>
            </a:prstGeom>
          </p:spPr>
        </p:pic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B3C69A4F-FD56-4F66-AF87-35398A460590}"/>
              </a:ext>
            </a:extLst>
          </p:cNvPr>
          <p:cNvGrpSpPr/>
          <p:nvPr/>
        </p:nvGrpSpPr>
        <p:grpSpPr>
          <a:xfrm>
            <a:off x="5701832" y="700483"/>
            <a:ext cx="5263676" cy="1489683"/>
            <a:chOff x="5347096" y="639368"/>
            <a:chExt cx="5263676" cy="1489683"/>
          </a:xfrm>
        </p:grpSpPr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49A9146A-175E-4B44-AF3D-A7407C044C7C}"/>
                </a:ext>
              </a:extLst>
            </p:cNvPr>
            <p:cNvSpPr/>
            <p:nvPr/>
          </p:nvSpPr>
          <p:spPr>
            <a:xfrm>
              <a:off x="5347096" y="639368"/>
              <a:ext cx="5263676" cy="1489683"/>
            </a:xfrm>
            <a:prstGeom prst="rect">
              <a:avLst/>
            </a:prstGeom>
            <a:solidFill>
              <a:srgbClr val="AEE0DF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ja-JP" altLang="en-US" sz="1800" b="1" dirty="0">
                  <a:solidFill>
                    <a:srgbClr val="002060"/>
                  </a:solidFill>
                </a:rPr>
                <a:t>　</a:t>
              </a:r>
              <a:endParaRPr lang="en-US" altLang="ja-JP" b="1" dirty="0">
                <a:solidFill>
                  <a:srgbClr val="002060"/>
                </a:solidFill>
              </a:endParaRPr>
            </a:p>
            <a:p>
              <a:r>
                <a:rPr lang="ja-JP" altLang="en-US" b="1" dirty="0">
                  <a:solidFill>
                    <a:srgbClr val="002060"/>
                  </a:solidFill>
                </a:rPr>
                <a:t>　　　</a:t>
              </a:r>
              <a:r>
                <a:rPr lang="ja-JP" altLang="en-US" b="1" dirty="0">
                  <a:solidFill>
                    <a:srgbClr val="C00000"/>
                  </a:solidFill>
                </a:rPr>
                <a:t>　　</a:t>
              </a:r>
              <a:r>
                <a:rPr lang="ja-JP" altLang="en-US" b="1" dirty="0">
                  <a:solidFill>
                    <a:srgbClr val="E33333"/>
                  </a:solidFill>
                </a:rPr>
                <a:t>赤字箇所</a:t>
              </a:r>
              <a:r>
                <a:rPr lang="ja-JP" altLang="en-US" b="1" dirty="0">
                  <a:solidFill>
                    <a:srgbClr val="12284D"/>
                  </a:solidFill>
                </a:rPr>
                <a:t>をご変更ください</a:t>
              </a:r>
              <a:r>
                <a:rPr lang="ja-JP" altLang="en-US" sz="1800" b="1" dirty="0">
                  <a:solidFill>
                    <a:srgbClr val="12284D"/>
                  </a:solidFill>
                </a:rPr>
                <a:t>。</a:t>
              </a:r>
              <a:endParaRPr kumimoji="1" lang="en-US" altLang="ja-JP" b="1" dirty="0">
                <a:solidFill>
                  <a:srgbClr val="12284D"/>
                </a:solidFill>
              </a:endParaRPr>
            </a:p>
            <a:p>
              <a:pPr algn="ctr"/>
              <a:endParaRPr kumimoji="1" lang="en-US" altLang="ja-JP" b="1" dirty="0">
                <a:solidFill>
                  <a:srgbClr val="12284D"/>
                </a:solidFill>
              </a:endParaRPr>
            </a:p>
          </p:txBody>
        </p:sp>
        <p:pic>
          <p:nvPicPr>
            <p:cNvPr id="83" name="図 82" descr="アイコン&#10;&#10;自動的に生成された説明">
              <a:extLst>
                <a:ext uri="{FF2B5EF4-FFF2-40B4-BE49-F238E27FC236}">
                  <a16:creationId xmlns:a16="http://schemas.microsoft.com/office/drawing/2014/main" id="{E585E614-8FD7-4D4A-849C-245C7AE62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5245" y="804637"/>
              <a:ext cx="767255" cy="767255"/>
            </a:xfrm>
            <a:prstGeom prst="rect">
              <a:avLst/>
            </a:prstGeom>
          </p:spPr>
        </p:pic>
      </p:grpSp>
      <p:sp>
        <p:nvSpPr>
          <p:cNvPr id="3" name="フローチャート: 処理 2">
            <a:extLst>
              <a:ext uri="{FF2B5EF4-FFF2-40B4-BE49-F238E27FC236}">
                <a16:creationId xmlns:a16="http://schemas.microsoft.com/office/drawing/2014/main" id="{C6DF7AD1-F432-06F2-5454-B3914C28E045}"/>
              </a:ext>
            </a:extLst>
          </p:cNvPr>
          <p:cNvSpPr/>
          <p:nvPr/>
        </p:nvSpPr>
        <p:spPr>
          <a:xfrm>
            <a:off x="10777218" y="4528548"/>
            <a:ext cx="1524669" cy="39561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100"/>
              </a:lnSpc>
            </a:pPr>
            <a:r>
              <a:rPr lang="ja-JP" altLang="en-US" sz="900" dirty="0">
                <a:solidFill>
                  <a:srgbClr val="4D4D4D"/>
                </a:solidFill>
              </a:rPr>
              <a:t>イメージ</a:t>
            </a:r>
            <a:endParaRPr kumimoji="1" lang="ja-JP" altLang="en-US" sz="900" dirty="0">
              <a:solidFill>
                <a:srgbClr val="4D4D4D"/>
              </a:solidFill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2163BF9-4D6C-8D14-89E2-D677D31A442D}"/>
              </a:ext>
            </a:extLst>
          </p:cNvPr>
          <p:cNvGrpSpPr/>
          <p:nvPr/>
        </p:nvGrpSpPr>
        <p:grpSpPr>
          <a:xfrm>
            <a:off x="8369259" y="3655948"/>
            <a:ext cx="3219809" cy="945593"/>
            <a:chOff x="4832250" y="5093262"/>
            <a:chExt cx="3219809" cy="945593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17063D20-FD33-67F7-09B6-92ED7003AF40}"/>
                </a:ext>
              </a:extLst>
            </p:cNvPr>
            <p:cNvGrpSpPr/>
            <p:nvPr/>
          </p:nvGrpSpPr>
          <p:grpSpPr>
            <a:xfrm>
              <a:off x="4832250" y="5093262"/>
              <a:ext cx="3219809" cy="945593"/>
              <a:chOff x="4669892" y="5049777"/>
              <a:chExt cx="2730513" cy="801896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8C3BAEBC-C3E8-94FA-F550-FB0DCFDAB935}"/>
                  </a:ext>
                </a:extLst>
              </p:cNvPr>
              <p:cNvGrpSpPr/>
              <p:nvPr/>
            </p:nvGrpSpPr>
            <p:grpSpPr>
              <a:xfrm>
                <a:off x="4669892" y="5049777"/>
                <a:ext cx="2730513" cy="801896"/>
                <a:chOff x="2068456" y="726709"/>
                <a:chExt cx="5386844" cy="1582005"/>
              </a:xfrm>
            </p:grpSpPr>
            <p:pic>
              <p:nvPicPr>
                <p:cNvPr id="18" name="図 17">
                  <a:extLst>
                    <a:ext uri="{FF2B5EF4-FFF2-40B4-BE49-F238E27FC236}">
                      <a16:creationId xmlns:a16="http://schemas.microsoft.com/office/drawing/2014/main" id="{33C0B035-8DFD-07E5-E9CB-3A07B51673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rcRect l="13535" t="10597" r="37693" b="66585"/>
                <a:stretch/>
              </p:blipFill>
              <p:spPr>
                <a:xfrm>
                  <a:off x="2068456" y="726709"/>
                  <a:ext cx="5386844" cy="1564871"/>
                </a:xfrm>
                <a:prstGeom prst="rect">
                  <a:avLst/>
                </a:prstGeom>
              </p:spPr>
            </p:pic>
            <p:pic>
              <p:nvPicPr>
                <p:cNvPr id="19" name="図 18">
                  <a:extLst>
                    <a:ext uri="{FF2B5EF4-FFF2-40B4-BE49-F238E27FC236}">
                      <a16:creationId xmlns:a16="http://schemas.microsoft.com/office/drawing/2014/main" id="{63D204C3-C7D2-BEB6-2FAC-1AC3D1FE86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rcRect l="14026" t="24638" r="37721" b="56852"/>
                <a:stretch/>
              </p:blipFill>
              <p:spPr>
                <a:xfrm>
                  <a:off x="2073726" y="1039296"/>
                  <a:ext cx="5381460" cy="1269418"/>
                </a:xfrm>
                <a:prstGeom prst="rect">
                  <a:avLst/>
                </a:prstGeom>
              </p:spPr>
            </p:pic>
          </p:grpSp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3E611F13-E464-0D29-756E-185F7F3B8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l="64531" t="25941" r="13140" b="57621"/>
              <a:stretch/>
            </p:blipFill>
            <p:spPr>
              <a:xfrm>
                <a:off x="6150194" y="5251966"/>
                <a:ext cx="1250154" cy="571472"/>
              </a:xfrm>
              <a:prstGeom prst="rect">
                <a:avLst/>
              </a:prstGeom>
            </p:spPr>
          </p:pic>
        </p:grp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B76B52CF-A1F9-BED1-1727-212DB64E2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2" r="75002" b="7252"/>
            <a:stretch/>
          </p:blipFill>
          <p:spPr>
            <a:xfrm>
              <a:off x="5537845" y="5501819"/>
              <a:ext cx="1038828" cy="118354"/>
            </a:xfrm>
            <a:prstGeom prst="rect">
              <a:avLst/>
            </a:prstGeom>
            <a:solidFill>
              <a:srgbClr val="FFFFFF"/>
            </a:solidFill>
          </p:spPr>
        </p:pic>
      </p:grpSp>
    </p:spTree>
    <p:extLst>
      <p:ext uri="{BB962C8B-B14F-4D97-AF65-F5344CB8AC3E}">
        <p14:creationId xmlns:p14="http://schemas.microsoft.com/office/powerpoint/2010/main" val="729396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FF0773-7D99-4A88-93FD-8DB9C4B3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アドバンテッジ</a:t>
            </a:r>
            <a:r>
              <a:rPr kumimoji="1" lang="en-US" altLang="ja-JP" dirty="0" err="1"/>
              <a:t>pdCa</a:t>
            </a:r>
            <a:r>
              <a:rPr kumimoji="1" lang="ja-JP" altLang="en-US" dirty="0"/>
              <a:t>（ピディカ）の回答方法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245DF1E-F0F9-466B-BC4B-795F89E15015}"/>
              </a:ext>
            </a:extLst>
          </p:cNvPr>
          <p:cNvSpPr/>
          <p:nvPr/>
        </p:nvSpPr>
        <p:spPr>
          <a:xfrm>
            <a:off x="475261" y="961211"/>
            <a:ext cx="3500245" cy="397374"/>
          </a:xfrm>
          <a:prstGeom prst="rect">
            <a:avLst/>
          </a:prstGeom>
          <a:solidFill>
            <a:srgbClr val="19325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メールアドレス登録の</a:t>
            </a:r>
            <a:r>
              <a:rPr lang="ja-JP" altLang="en-US" sz="2000" b="1" dirty="0">
                <a:solidFill>
                  <a:schemeClr val="bg1"/>
                </a:solidFill>
              </a:rPr>
              <a:t>ない</a:t>
            </a:r>
            <a:r>
              <a:rPr kumimoji="1" lang="ja-JP" altLang="en-US" sz="2000" b="1" dirty="0">
                <a:solidFill>
                  <a:schemeClr val="bg1"/>
                </a:solidFill>
              </a:rPr>
              <a:t>方</a:t>
            </a:r>
          </a:p>
        </p:txBody>
      </p:sp>
      <p:sp>
        <p:nvSpPr>
          <p:cNvPr id="40" name="フローチャート: 処理 39">
            <a:extLst>
              <a:ext uri="{FF2B5EF4-FFF2-40B4-BE49-F238E27FC236}">
                <a16:creationId xmlns:a16="http://schemas.microsoft.com/office/drawing/2014/main" id="{E71F1E8E-D25B-461F-A8E5-C4EC23A6E066}"/>
              </a:ext>
            </a:extLst>
          </p:cNvPr>
          <p:cNvSpPr/>
          <p:nvPr/>
        </p:nvSpPr>
        <p:spPr>
          <a:xfrm>
            <a:off x="639743" y="4720078"/>
            <a:ext cx="3184996" cy="182137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4D4D4D"/>
                </a:solidFill>
              </a:rPr>
              <a:t>ログイン</a:t>
            </a:r>
            <a:r>
              <a:rPr lang="en-US" altLang="ja-JP" sz="1400" b="1" dirty="0">
                <a:solidFill>
                  <a:srgbClr val="4D4D4D"/>
                </a:solidFill>
              </a:rPr>
              <a:t>ID</a:t>
            </a:r>
            <a:r>
              <a:rPr lang="ja-JP" altLang="en-US" sz="1400" b="1" dirty="0">
                <a:solidFill>
                  <a:srgbClr val="4D4D4D"/>
                </a:solidFill>
              </a:rPr>
              <a:t>と仮パスワードを</a:t>
            </a:r>
            <a:r>
              <a:rPr lang="ja-JP" altLang="en-US" sz="1400" b="1" dirty="0">
                <a:solidFill>
                  <a:srgbClr val="E33333"/>
                </a:solidFill>
              </a:rPr>
              <a:t>●●部より社内ポータル上</a:t>
            </a:r>
            <a:r>
              <a:rPr lang="ja-JP" altLang="en-US" sz="1400" b="1" dirty="0">
                <a:solidFill>
                  <a:srgbClr val="4D4D4D"/>
                </a:solidFill>
              </a:rPr>
              <a:t>でお知らせします。共有PCやお手持ちのスマートフォンを使用して案内の内容に従ってログインし、任意のパスワードへ変更をお願いします。</a:t>
            </a:r>
          </a:p>
          <a:p>
            <a:pPr>
              <a:lnSpc>
                <a:spcPts val="2100"/>
              </a:lnSpc>
            </a:pPr>
            <a:endParaRPr kumimoji="1" lang="en-US" altLang="ja-JP" sz="1400" dirty="0">
              <a:solidFill>
                <a:srgbClr val="4D4D4D"/>
              </a:solidFill>
            </a:endParaRPr>
          </a:p>
        </p:txBody>
      </p:sp>
      <p:grpSp>
        <p:nvGrpSpPr>
          <p:cNvPr id="105" name="グループ化 104">
            <a:extLst>
              <a:ext uri="{FF2B5EF4-FFF2-40B4-BE49-F238E27FC236}">
                <a16:creationId xmlns:a16="http://schemas.microsoft.com/office/drawing/2014/main" id="{8B409AE6-AF0B-44A5-91F0-401F2CE597AE}"/>
              </a:ext>
            </a:extLst>
          </p:cNvPr>
          <p:cNvGrpSpPr/>
          <p:nvPr/>
        </p:nvGrpSpPr>
        <p:grpSpPr>
          <a:xfrm>
            <a:off x="578476" y="3592362"/>
            <a:ext cx="3346722" cy="1033954"/>
            <a:chOff x="595050" y="3593557"/>
            <a:chExt cx="3346722" cy="1033954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31EADCCB-8065-491E-A0B7-02A248B3299A}"/>
                </a:ext>
              </a:extLst>
            </p:cNvPr>
            <p:cNvSpPr/>
            <p:nvPr/>
          </p:nvSpPr>
          <p:spPr>
            <a:xfrm>
              <a:off x="595050" y="3593557"/>
              <a:ext cx="3346722" cy="9754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ja-JP" sz="1200" b="1" dirty="0">
                  <a:latin typeface="+mn-ea"/>
                </a:rPr>
                <a:t>【</a:t>
              </a:r>
              <a:r>
                <a:rPr lang="ja-JP" altLang="en-US" sz="1200" b="1" dirty="0">
                  <a:latin typeface="+mn-ea"/>
                </a:rPr>
                <a:t>お知らせ方法</a:t>
              </a:r>
              <a:r>
                <a:rPr lang="en-US" altLang="ja-JP" sz="1200" b="1" dirty="0">
                  <a:latin typeface="+mn-ea"/>
                </a:rPr>
                <a:t>】</a:t>
              </a:r>
              <a:r>
                <a:rPr lang="ja-JP" altLang="en-US" sz="1200" b="1" dirty="0">
                  <a:solidFill>
                    <a:srgbClr val="E33333"/>
                  </a:solidFill>
                  <a:latin typeface="+mn-ea"/>
                </a:rPr>
                <a:t>（例）</a:t>
              </a:r>
              <a:endParaRPr lang="en-US" altLang="ja-JP" sz="1200" b="1" dirty="0">
                <a:solidFill>
                  <a:srgbClr val="E33333"/>
                </a:solidFill>
                <a:latin typeface="+mn-ea"/>
              </a:endParaRPr>
            </a:p>
            <a:p>
              <a:r>
                <a:rPr lang="ja-JP" altLang="en-US" sz="1200" b="1" dirty="0">
                  <a:solidFill>
                    <a:srgbClr val="E33333"/>
                  </a:solidFill>
                  <a:latin typeface="+mn-ea"/>
                </a:rPr>
                <a:t>以下のタイトルで社内ポータルに掲載</a:t>
              </a:r>
              <a:endParaRPr lang="en-US" altLang="ja-JP" sz="1200" b="1" dirty="0">
                <a:solidFill>
                  <a:srgbClr val="E33333"/>
                </a:solidFill>
                <a:latin typeface="+mn-ea"/>
              </a:endParaRPr>
            </a:p>
            <a:p>
              <a:r>
                <a:rPr lang="ja-JP" altLang="en-US" sz="1200" b="1" dirty="0">
                  <a:solidFill>
                    <a:srgbClr val="E33333"/>
                  </a:solidFill>
                  <a:latin typeface="+mn-ea"/>
                </a:rPr>
                <a:t>タイトル：</a:t>
              </a:r>
              <a:br>
                <a:rPr lang="en-US" altLang="ja-JP" sz="1200" b="1" dirty="0">
                  <a:solidFill>
                    <a:srgbClr val="E33333"/>
                  </a:solidFill>
                  <a:latin typeface="+mn-ea"/>
                </a:rPr>
              </a:br>
              <a:r>
                <a:rPr lang="en-US" altLang="ja-JP" sz="1200" b="1" dirty="0">
                  <a:solidFill>
                    <a:srgbClr val="FF0000"/>
                  </a:solidFill>
                  <a:latin typeface="+mn-ea"/>
                  <a:sym typeface="Wingdings" panose="05000000000000000000" pitchFamily="2" charset="2"/>
                </a:rPr>
                <a:t>【</a:t>
              </a:r>
              <a:r>
                <a:rPr lang="ja-JP" altLang="en-US" sz="1200" b="1" dirty="0">
                  <a:solidFill>
                    <a:srgbClr val="FF0000"/>
                  </a:solidFill>
                  <a:latin typeface="+mn-ea"/>
                  <a:sym typeface="Wingdings" panose="05000000000000000000" pitchFamily="2" charset="2"/>
                </a:rPr>
                <a:t>アドバンテッジ </a:t>
              </a:r>
              <a:r>
                <a:rPr lang="en-US" altLang="ja-JP" sz="1200" b="1" dirty="0" err="1">
                  <a:solidFill>
                    <a:srgbClr val="FF0000"/>
                  </a:solidFill>
                  <a:latin typeface="+mn-ea"/>
                  <a:sym typeface="Wingdings" panose="05000000000000000000" pitchFamily="2" charset="2"/>
                </a:rPr>
                <a:t>pdCa</a:t>
              </a:r>
              <a:r>
                <a:rPr lang="en-US" altLang="ja-JP" sz="1200" b="1" dirty="0">
                  <a:solidFill>
                    <a:srgbClr val="FF0000"/>
                  </a:solidFill>
                  <a:latin typeface="+mn-ea"/>
                  <a:sym typeface="Wingdings" panose="05000000000000000000" pitchFamily="2" charset="2"/>
                </a:rPr>
                <a:t>】</a:t>
              </a:r>
              <a:r>
                <a:rPr lang="ja-JP" altLang="en-US" sz="1200" b="1" dirty="0">
                  <a:solidFill>
                    <a:srgbClr val="FF0000"/>
                  </a:solidFill>
                  <a:latin typeface="+mn-ea"/>
                  <a:sym typeface="Wingdings" panose="05000000000000000000" pitchFamily="2" charset="2"/>
                </a:rPr>
                <a:t>ログインのご案内</a:t>
              </a:r>
              <a:endParaRPr lang="ja-JP" altLang="en-US" sz="1200" b="1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10" name="二等辺三角形 9">
              <a:extLst>
                <a:ext uri="{FF2B5EF4-FFF2-40B4-BE49-F238E27FC236}">
                  <a16:creationId xmlns:a16="http://schemas.microsoft.com/office/drawing/2014/main" id="{7807DF28-7F60-4B90-8713-F02546ACE360}"/>
                </a:ext>
              </a:extLst>
            </p:cNvPr>
            <p:cNvSpPr/>
            <p:nvPr/>
          </p:nvSpPr>
          <p:spPr>
            <a:xfrm rot="10800000">
              <a:off x="2122612" y="4524737"/>
              <a:ext cx="252406" cy="102774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1" name="フローチャート: 処理 40">
            <a:extLst>
              <a:ext uri="{FF2B5EF4-FFF2-40B4-BE49-F238E27FC236}">
                <a16:creationId xmlns:a16="http://schemas.microsoft.com/office/drawing/2014/main" id="{98277A11-4A60-44E6-9DB0-B3CE50594A67}"/>
              </a:ext>
            </a:extLst>
          </p:cNvPr>
          <p:cNvSpPr/>
          <p:nvPr/>
        </p:nvSpPr>
        <p:spPr>
          <a:xfrm>
            <a:off x="4503391" y="3656810"/>
            <a:ext cx="3222187" cy="234969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4D4D4D"/>
                </a:solidFill>
              </a:rPr>
              <a:t>調査開始後に共有</a:t>
            </a:r>
            <a:r>
              <a:rPr lang="en-US" altLang="ja-JP" sz="1400" b="1" dirty="0">
                <a:solidFill>
                  <a:srgbClr val="4D4D4D"/>
                </a:solidFill>
              </a:rPr>
              <a:t>PC</a:t>
            </a:r>
            <a:r>
              <a:rPr lang="ja-JP" altLang="en-US" sz="1400" b="1" dirty="0">
                <a:solidFill>
                  <a:srgbClr val="4D4D4D"/>
                </a:solidFill>
              </a:rPr>
              <a:t>やお手持ちのスマートフォンで</a:t>
            </a:r>
            <a:r>
              <a:rPr lang="en-US" altLang="ja-JP" sz="1400" b="1" dirty="0" err="1">
                <a:solidFill>
                  <a:srgbClr val="4D4D4D"/>
                </a:solidFill>
              </a:rPr>
              <a:t>pdCa</a:t>
            </a:r>
            <a:r>
              <a:rPr lang="ja-JP" altLang="en-US" sz="1400" b="1" dirty="0">
                <a:solidFill>
                  <a:srgbClr val="4D4D4D"/>
                </a:solidFill>
              </a:rPr>
              <a:t>にログインします。</a:t>
            </a:r>
            <a:endParaRPr lang="en-US" altLang="ja-JP" sz="1400" b="1" dirty="0">
              <a:solidFill>
                <a:srgbClr val="C00000"/>
              </a:solidFill>
            </a:endParaRPr>
          </a:p>
          <a:p>
            <a:pPr>
              <a:lnSpc>
                <a:spcPts val="2100"/>
              </a:lnSpc>
            </a:pPr>
            <a:endParaRPr lang="en-US" altLang="ja-JP" sz="1400" b="1" dirty="0">
              <a:solidFill>
                <a:srgbClr val="C00000"/>
              </a:solidFill>
            </a:endParaRPr>
          </a:p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E33333"/>
                </a:solidFill>
              </a:rPr>
              <a:t>毎月</a:t>
            </a:r>
            <a:r>
              <a:rPr lang="en-US" altLang="ja-JP" sz="1400" b="1" dirty="0">
                <a:solidFill>
                  <a:srgbClr val="E33333"/>
                </a:solidFill>
              </a:rPr>
              <a:t>1</a:t>
            </a:r>
            <a:r>
              <a:rPr lang="ja-JP" altLang="en-US" sz="1400" b="1" dirty="0">
                <a:solidFill>
                  <a:srgbClr val="E33333"/>
                </a:solidFill>
              </a:rPr>
              <a:t>日の</a:t>
            </a:r>
            <a:r>
              <a:rPr lang="en-US" altLang="ja-JP" sz="1400" b="1" dirty="0">
                <a:solidFill>
                  <a:srgbClr val="E33333"/>
                </a:solidFill>
              </a:rPr>
              <a:t>10</a:t>
            </a:r>
            <a:r>
              <a:rPr lang="ja-JP" altLang="en-US" sz="1400" b="1" dirty="0">
                <a:solidFill>
                  <a:srgbClr val="E33333"/>
                </a:solidFill>
              </a:rPr>
              <a:t>時</a:t>
            </a:r>
            <a:r>
              <a:rPr lang="ja-JP" altLang="en-US" sz="1400" b="1" dirty="0">
                <a:solidFill>
                  <a:srgbClr val="4D4D4D"/>
                </a:solidFill>
              </a:rPr>
              <a:t>に調査を開始します。</a:t>
            </a:r>
            <a:br>
              <a:rPr lang="en-US" altLang="ja-JP" sz="1400" b="1" dirty="0">
                <a:solidFill>
                  <a:srgbClr val="4D4D4D"/>
                </a:solidFill>
              </a:rPr>
            </a:br>
            <a:r>
              <a:rPr lang="en-US" altLang="ja-JP" sz="1400" b="1" dirty="0" err="1">
                <a:solidFill>
                  <a:srgbClr val="4D4D4D"/>
                </a:solidFill>
              </a:rPr>
              <a:t>ログインID</a:t>
            </a:r>
            <a:r>
              <a:rPr lang="ja-JP" altLang="en-US" sz="1400" b="1" dirty="0">
                <a:solidFill>
                  <a:srgbClr val="4D4D4D"/>
                </a:solidFill>
              </a:rPr>
              <a:t>とご自身で設定したパスワードでログインします。</a:t>
            </a:r>
            <a:endParaRPr lang="en-US" altLang="ja-JP" sz="1400" b="1" dirty="0">
              <a:solidFill>
                <a:srgbClr val="4D4D4D"/>
              </a:solidFill>
            </a:endParaRPr>
          </a:p>
          <a:p>
            <a:pPr>
              <a:lnSpc>
                <a:spcPts val="2100"/>
              </a:lnSpc>
            </a:pPr>
            <a:endParaRPr kumimoji="1" lang="en-US" altLang="ja-JP" dirty="0">
              <a:solidFill>
                <a:srgbClr val="4D4D4D"/>
              </a:solidFill>
            </a:endParaRPr>
          </a:p>
        </p:txBody>
      </p:sp>
      <p:sp>
        <p:nvSpPr>
          <p:cNvPr id="47" name="フローチャート: 処理 46">
            <a:extLst>
              <a:ext uri="{FF2B5EF4-FFF2-40B4-BE49-F238E27FC236}">
                <a16:creationId xmlns:a16="http://schemas.microsoft.com/office/drawing/2014/main" id="{61FACE38-4DFD-4046-8D58-031A8162E434}"/>
              </a:ext>
            </a:extLst>
          </p:cNvPr>
          <p:cNvSpPr/>
          <p:nvPr/>
        </p:nvSpPr>
        <p:spPr>
          <a:xfrm>
            <a:off x="8371227" y="5458868"/>
            <a:ext cx="3222187" cy="134969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100"/>
              </a:lnSpc>
            </a:pPr>
            <a:r>
              <a:rPr kumimoji="1" lang="ja-JP" altLang="en-US" sz="1400" b="1" dirty="0">
                <a:solidFill>
                  <a:srgbClr val="4D4D4D"/>
                </a:solidFill>
              </a:rPr>
              <a:t>回答画面の内容に従ってご回答ください。（</a:t>
            </a:r>
            <a:r>
              <a:rPr kumimoji="1" lang="en-US" altLang="ja-JP" sz="1400" b="1" dirty="0">
                <a:solidFill>
                  <a:srgbClr val="4D4D4D"/>
                </a:solidFill>
              </a:rPr>
              <a:t>1</a:t>
            </a:r>
            <a:r>
              <a:rPr kumimoji="1" lang="ja-JP" altLang="en-US" sz="1400" b="1" dirty="0">
                <a:solidFill>
                  <a:srgbClr val="4D4D4D"/>
                </a:solidFill>
              </a:rPr>
              <a:t>回</a:t>
            </a:r>
            <a:r>
              <a:rPr kumimoji="1" lang="en-US" altLang="ja-JP" sz="1400" b="1" dirty="0">
                <a:solidFill>
                  <a:srgbClr val="E33333"/>
                </a:solidFill>
              </a:rPr>
              <a:t>5</a:t>
            </a:r>
            <a:r>
              <a:rPr kumimoji="1" lang="ja-JP" altLang="en-US" sz="1400" b="1" dirty="0">
                <a:solidFill>
                  <a:srgbClr val="E33333"/>
                </a:solidFill>
              </a:rPr>
              <a:t>分</a:t>
            </a:r>
            <a:r>
              <a:rPr kumimoji="1" lang="ja-JP" altLang="en-US" sz="1400" b="1" dirty="0">
                <a:solidFill>
                  <a:srgbClr val="4D4D4D"/>
                </a:solidFill>
              </a:rPr>
              <a:t>程度）</a:t>
            </a:r>
          </a:p>
        </p:txBody>
      </p:sp>
      <p:sp>
        <p:nvSpPr>
          <p:cNvPr id="62" name="フローチャート: 処理 61">
            <a:extLst>
              <a:ext uri="{FF2B5EF4-FFF2-40B4-BE49-F238E27FC236}">
                <a16:creationId xmlns:a16="http://schemas.microsoft.com/office/drawing/2014/main" id="{78519D4A-192F-417A-9EBC-D8659109914A}"/>
              </a:ext>
            </a:extLst>
          </p:cNvPr>
          <p:cNvSpPr/>
          <p:nvPr/>
        </p:nvSpPr>
        <p:spPr>
          <a:xfrm>
            <a:off x="10843574" y="4938329"/>
            <a:ext cx="1524669" cy="39561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100"/>
              </a:lnSpc>
            </a:pPr>
            <a:r>
              <a:rPr lang="ja-JP" altLang="en-US" sz="900" dirty="0">
                <a:solidFill>
                  <a:srgbClr val="4D4D4D"/>
                </a:solidFill>
              </a:rPr>
              <a:t>イメージ</a:t>
            </a:r>
            <a:endParaRPr kumimoji="1" lang="ja-JP" altLang="en-US" sz="900" dirty="0">
              <a:solidFill>
                <a:srgbClr val="4D4D4D"/>
              </a:solidFill>
            </a:endParaRPr>
          </a:p>
        </p:txBody>
      </p:sp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314C4FE5-FEBF-4CC8-8037-52EE0C0FE04B}"/>
              </a:ext>
            </a:extLst>
          </p:cNvPr>
          <p:cNvGrpSpPr/>
          <p:nvPr/>
        </p:nvGrpSpPr>
        <p:grpSpPr>
          <a:xfrm>
            <a:off x="186576" y="1426928"/>
            <a:ext cx="3803650" cy="5026106"/>
            <a:chOff x="186576" y="1426928"/>
            <a:chExt cx="3803650" cy="502610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526E380A-AABD-49F1-8EC1-2E6CBB0F47AB}"/>
                </a:ext>
              </a:extLst>
            </p:cNvPr>
            <p:cNvSpPr/>
            <p:nvPr/>
          </p:nvSpPr>
          <p:spPr>
            <a:xfrm>
              <a:off x="483452" y="2077398"/>
              <a:ext cx="3500245" cy="4375636"/>
            </a:xfrm>
            <a:prstGeom prst="rect">
              <a:avLst/>
            </a:prstGeom>
            <a:noFill/>
            <a:ln w="31750">
              <a:solidFill>
                <a:srgbClr val="A9B4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ローチャート: 処理 29">
              <a:extLst>
                <a:ext uri="{FF2B5EF4-FFF2-40B4-BE49-F238E27FC236}">
                  <a16:creationId xmlns:a16="http://schemas.microsoft.com/office/drawing/2014/main" id="{B221CD4F-52C8-4DD5-915D-0B5406AD687D}"/>
                </a:ext>
              </a:extLst>
            </p:cNvPr>
            <p:cNvSpPr/>
            <p:nvPr/>
          </p:nvSpPr>
          <p:spPr>
            <a:xfrm>
              <a:off x="460540" y="2517759"/>
              <a:ext cx="3529686" cy="418609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b="1" dirty="0">
                  <a:solidFill>
                    <a:srgbClr val="12284D"/>
                  </a:solidFill>
                </a:rPr>
                <a:t>ID</a:t>
              </a:r>
              <a:r>
                <a:rPr kumimoji="1" lang="ja-JP" altLang="en-US" sz="1600" b="1" dirty="0">
                  <a:solidFill>
                    <a:srgbClr val="12284D"/>
                  </a:solidFill>
                </a:rPr>
                <a:t>と仮パスワードをお知らせします</a:t>
              </a:r>
            </a:p>
          </p:txBody>
        </p:sp>
        <p:pic>
          <p:nvPicPr>
            <p:cNvPr id="127" name="図 126" descr="アイコン&#10;&#10;自動的に生成された説明">
              <a:extLst>
                <a:ext uri="{FF2B5EF4-FFF2-40B4-BE49-F238E27FC236}">
                  <a16:creationId xmlns:a16="http://schemas.microsoft.com/office/drawing/2014/main" id="{88DD1CC9-CB1A-41EA-B5D3-6A4DD324A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035" y="1426928"/>
              <a:ext cx="1036410" cy="1030313"/>
            </a:xfrm>
            <a:prstGeom prst="rect">
              <a:avLst/>
            </a:prstGeom>
          </p:spPr>
        </p:pic>
        <p:pic>
          <p:nvPicPr>
            <p:cNvPr id="129" name="図 128" descr="アイコン&#10;&#10;自動的に生成された説明">
              <a:extLst>
                <a:ext uri="{FF2B5EF4-FFF2-40B4-BE49-F238E27FC236}">
                  <a16:creationId xmlns:a16="http://schemas.microsoft.com/office/drawing/2014/main" id="{127B3439-BBF1-4738-8E20-EB81AA09A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76" y="2960790"/>
              <a:ext cx="3286029" cy="743776"/>
            </a:xfrm>
            <a:prstGeom prst="rect">
              <a:avLst/>
            </a:prstGeom>
          </p:spPr>
        </p:pic>
      </p:grpSp>
      <p:grpSp>
        <p:nvGrpSpPr>
          <p:cNvPr id="135" name="グループ化 134">
            <a:extLst>
              <a:ext uri="{FF2B5EF4-FFF2-40B4-BE49-F238E27FC236}">
                <a16:creationId xmlns:a16="http://schemas.microsoft.com/office/drawing/2014/main" id="{FE68E524-E433-41A3-953F-307791B679E0}"/>
              </a:ext>
            </a:extLst>
          </p:cNvPr>
          <p:cNvGrpSpPr/>
          <p:nvPr/>
        </p:nvGrpSpPr>
        <p:grpSpPr>
          <a:xfrm>
            <a:off x="4047282" y="1433214"/>
            <a:ext cx="3800380" cy="5025671"/>
            <a:chOff x="4047282" y="1433214"/>
            <a:chExt cx="3800380" cy="5025671"/>
          </a:xfrm>
        </p:grpSpPr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AC97BC18-FEB6-463C-A553-BDA08092211B}"/>
                </a:ext>
              </a:extLst>
            </p:cNvPr>
            <p:cNvSpPr/>
            <p:nvPr/>
          </p:nvSpPr>
          <p:spPr>
            <a:xfrm>
              <a:off x="4347417" y="2083249"/>
              <a:ext cx="3500245" cy="4375636"/>
            </a:xfrm>
            <a:prstGeom prst="rect">
              <a:avLst/>
            </a:prstGeom>
            <a:noFill/>
            <a:ln w="31750">
              <a:solidFill>
                <a:srgbClr val="3D5B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ローチャート: 処理 50">
              <a:extLst>
                <a:ext uri="{FF2B5EF4-FFF2-40B4-BE49-F238E27FC236}">
                  <a16:creationId xmlns:a16="http://schemas.microsoft.com/office/drawing/2014/main" id="{2A7D5ED4-281B-4FF2-9360-6E1309EF7BBE}"/>
                </a:ext>
              </a:extLst>
            </p:cNvPr>
            <p:cNvSpPr/>
            <p:nvPr/>
          </p:nvSpPr>
          <p:spPr>
            <a:xfrm>
              <a:off x="4594302" y="2246475"/>
              <a:ext cx="2946058" cy="853176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600" b="1" dirty="0">
                  <a:solidFill>
                    <a:srgbClr val="12284D"/>
                  </a:solidFill>
                </a:rPr>
                <a:t>共有</a:t>
              </a:r>
              <a:r>
                <a:rPr kumimoji="1" lang="en-US" altLang="ja-JP" sz="1600" b="1" dirty="0">
                  <a:solidFill>
                    <a:srgbClr val="12284D"/>
                  </a:solidFill>
                </a:rPr>
                <a:t>PC</a:t>
              </a:r>
              <a:r>
                <a:rPr kumimoji="1" lang="ja-JP" altLang="en-US" sz="1600" b="1" dirty="0">
                  <a:solidFill>
                    <a:srgbClr val="12284D"/>
                  </a:solidFill>
                </a:rPr>
                <a:t>やスマートフォンから</a:t>
              </a:r>
              <a:endParaRPr kumimoji="1" lang="en-US" altLang="ja-JP" sz="1600" b="1" dirty="0">
                <a:solidFill>
                  <a:srgbClr val="12284D"/>
                </a:solidFill>
              </a:endParaRPr>
            </a:p>
            <a:p>
              <a:r>
                <a:rPr kumimoji="1" lang="en-US" altLang="ja-JP" sz="1600" b="1" dirty="0">
                  <a:solidFill>
                    <a:srgbClr val="12284D"/>
                  </a:solidFill>
                </a:rPr>
                <a:t>pdCa</a:t>
              </a:r>
              <a:r>
                <a:rPr kumimoji="1" lang="ja-JP" altLang="en-US" sz="1600" b="1" dirty="0">
                  <a:solidFill>
                    <a:srgbClr val="12284D"/>
                  </a:solidFill>
                </a:rPr>
                <a:t>にログインします</a:t>
              </a:r>
            </a:p>
          </p:txBody>
        </p:sp>
        <p:pic>
          <p:nvPicPr>
            <p:cNvPr id="132" name="図 131" descr="アイコン&#10;&#10;自動的に生成された説明">
              <a:extLst>
                <a:ext uri="{FF2B5EF4-FFF2-40B4-BE49-F238E27FC236}">
                  <a16:creationId xmlns:a16="http://schemas.microsoft.com/office/drawing/2014/main" id="{73F15942-11F1-41F5-940B-2FB535355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6610" y="1433214"/>
              <a:ext cx="1030313" cy="1030313"/>
            </a:xfrm>
            <a:prstGeom prst="rect">
              <a:avLst/>
            </a:prstGeom>
          </p:spPr>
        </p:pic>
        <p:pic>
          <p:nvPicPr>
            <p:cNvPr id="134" name="図 133" descr="アイコン が含まれている画像&#10;&#10;自動的に生成された説明">
              <a:extLst>
                <a:ext uri="{FF2B5EF4-FFF2-40B4-BE49-F238E27FC236}">
                  <a16:creationId xmlns:a16="http://schemas.microsoft.com/office/drawing/2014/main" id="{8E02EA16-C107-4F3B-8AFF-710BA7FB5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282" y="2953952"/>
              <a:ext cx="3286029" cy="743776"/>
            </a:xfrm>
            <a:prstGeom prst="rect">
              <a:avLst/>
            </a:prstGeom>
          </p:spPr>
        </p:pic>
      </p:grpSp>
      <p:grpSp>
        <p:nvGrpSpPr>
          <p:cNvPr id="140" name="グループ化 139">
            <a:extLst>
              <a:ext uri="{FF2B5EF4-FFF2-40B4-BE49-F238E27FC236}">
                <a16:creationId xmlns:a16="http://schemas.microsoft.com/office/drawing/2014/main" id="{C23EF43B-2183-4E95-9D4B-231210AC7D7F}"/>
              </a:ext>
            </a:extLst>
          </p:cNvPr>
          <p:cNvGrpSpPr/>
          <p:nvPr/>
        </p:nvGrpSpPr>
        <p:grpSpPr>
          <a:xfrm>
            <a:off x="7948962" y="1426928"/>
            <a:ext cx="3783483" cy="5027798"/>
            <a:chOff x="7948962" y="1426928"/>
            <a:chExt cx="3783483" cy="5027798"/>
          </a:xfrm>
        </p:grpSpPr>
        <p:sp>
          <p:nvSpPr>
            <p:cNvPr id="32" name="フローチャート: 処理 31">
              <a:extLst>
                <a:ext uri="{FF2B5EF4-FFF2-40B4-BE49-F238E27FC236}">
                  <a16:creationId xmlns:a16="http://schemas.microsoft.com/office/drawing/2014/main" id="{AF8C7404-195E-4E60-897B-40C5B5BBB10A}"/>
                </a:ext>
              </a:extLst>
            </p:cNvPr>
            <p:cNvSpPr/>
            <p:nvPr/>
          </p:nvSpPr>
          <p:spPr>
            <a:xfrm>
              <a:off x="8662987" y="2457241"/>
              <a:ext cx="2640709" cy="539646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b="1" dirty="0">
                  <a:solidFill>
                    <a:srgbClr val="12284D"/>
                  </a:solidFill>
                </a:rPr>
                <a:t>回答します</a:t>
              </a:r>
              <a:endParaRPr kumimoji="1" lang="ja-JP" altLang="en-US" sz="1600" b="1" dirty="0">
                <a:solidFill>
                  <a:srgbClr val="12284D"/>
                </a:solidFill>
              </a:endParaRPr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251CDA01-3469-4F22-A600-F364E511627E}"/>
                </a:ext>
              </a:extLst>
            </p:cNvPr>
            <p:cNvSpPr/>
            <p:nvPr/>
          </p:nvSpPr>
          <p:spPr>
            <a:xfrm>
              <a:off x="8232200" y="2079090"/>
              <a:ext cx="3500245" cy="4375636"/>
            </a:xfrm>
            <a:prstGeom prst="rect">
              <a:avLst/>
            </a:prstGeom>
            <a:noFill/>
            <a:ln w="31750">
              <a:solidFill>
                <a:srgbClr val="1932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7" name="図 136" descr="アイコン&#10;&#10;自動的に生成された説明">
              <a:extLst>
                <a:ext uri="{FF2B5EF4-FFF2-40B4-BE49-F238E27FC236}">
                  <a16:creationId xmlns:a16="http://schemas.microsoft.com/office/drawing/2014/main" id="{7AA16405-C25F-4E0C-BADD-7F2BBDCF1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4115" y="1426928"/>
              <a:ext cx="1036410" cy="1036410"/>
            </a:xfrm>
            <a:prstGeom prst="rect">
              <a:avLst/>
            </a:prstGeom>
          </p:spPr>
        </p:pic>
        <p:pic>
          <p:nvPicPr>
            <p:cNvPr id="139" name="図 138" descr="テキスト&#10;&#10;低い精度で自動的に生成された説明">
              <a:extLst>
                <a:ext uri="{FF2B5EF4-FFF2-40B4-BE49-F238E27FC236}">
                  <a16:creationId xmlns:a16="http://schemas.microsoft.com/office/drawing/2014/main" id="{724CCC27-0504-4DE0-B224-77DDBDD5C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8962" y="2974820"/>
              <a:ext cx="3261643" cy="743776"/>
            </a:xfrm>
            <a:prstGeom prst="rect">
              <a:avLst/>
            </a:prstGeom>
          </p:spPr>
        </p:pic>
      </p:grpSp>
      <p:grpSp>
        <p:nvGrpSpPr>
          <p:cNvPr id="141" name="グループ化 140">
            <a:extLst>
              <a:ext uri="{FF2B5EF4-FFF2-40B4-BE49-F238E27FC236}">
                <a16:creationId xmlns:a16="http://schemas.microsoft.com/office/drawing/2014/main" id="{CF30ACF3-44C3-4189-BD37-37117C0A3D82}"/>
              </a:ext>
            </a:extLst>
          </p:cNvPr>
          <p:cNvGrpSpPr/>
          <p:nvPr/>
        </p:nvGrpSpPr>
        <p:grpSpPr>
          <a:xfrm>
            <a:off x="5701832" y="700483"/>
            <a:ext cx="5263676" cy="1489683"/>
            <a:chOff x="5347096" y="639368"/>
            <a:chExt cx="5263676" cy="1489683"/>
          </a:xfrm>
        </p:grpSpPr>
        <p:sp>
          <p:nvSpPr>
            <p:cNvPr id="142" name="正方形/長方形 141">
              <a:extLst>
                <a:ext uri="{FF2B5EF4-FFF2-40B4-BE49-F238E27FC236}">
                  <a16:creationId xmlns:a16="http://schemas.microsoft.com/office/drawing/2014/main" id="{73956C69-50D5-42AF-902D-59189A71088C}"/>
                </a:ext>
              </a:extLst>
            </p:cNvPr>
            <p:cNvSpPr/>
            <p:nvPr/>
          </p:nvSpPr>
          <p:spPr>
            <a:xfrm>
              <a:off x="5347096" y="639368"/>
              <a:ext cx="5263676" cy="1489683"/>
            </a:xfrm>
            <a:prstGeom prst="rect">
              <a:avLst/>
            </a:prstGeom>
            <a:solidFill>
              <a:srgbClr val="AEE0DF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ja-JP" altLang="en-US" sz="1800" b="1" dirty="0">
                  <a:solidFill>
                    <a:srgbClr val="002060"/>
                  </a:solidFill>
                </a:rPr>
                <a:t>　</a:t>
              </a:r>
              <a:endParaRPr lang="en-US" altLang="ja-JP" b="1" dirty="0">
                <a:solidFill>
                  <a:srgbClr val="002060"/>
                </a:solidFill>
              </a:endParaRPr>
            </a:p>
            <a:p>
              <a:r>
                <a:rPr lang="ja-JP" altLang="en-US" b="1" dirty="0">
                  <a:solidFill>
                    <a:srgbClr val="002060"/>
                  </a:solidFill>
                </a:rPr>
                <a:t>　　　</a:t>
              </a:r>
              <a:r>
                <a:rPr lang="ja-JP" altLang="en-US" b="1" dirty="0">
                  <a:solidFill>
                    <a:srgbClr val="C00000"/>
                  </a:solidFill>
                </a:rPr>
                <a:t>　　</a:t>
              </a:r>
              <a:r>
                <a:rPr lang="ja-JP" altLang="en-US" b="1" dirty="0">
                  <a:solidFill>
                    <a:srgbClr val="E33333"/>
                  </a:solidFill>
                </a:rPr>
                <a:t>赤字箇所</a:t>
              </a:r>
              <a:r>
                <a:rPr lang="ja-JP" altLang="en-US" b="1" dirty="0">
                  <a:solidFill>
                    <a:srgbClr val="12284D"/>
                  </a:solidFill>
                </a:rPr>
                <a:t>をご変更ください</a:t>
              </a:r>
              <a:r>
                <a:rPr lang="ja-JP" altLang="en-US" sz="1800" b="1" dirty="0">
                  <a:solidFill>
                    <a:srgbClr val="12284D"/>
                  </a:solidFill>
                </a:rPr>
                <a:t>。</a:t>
              </a:r>
              <a:endParaRPr kumimoji="1" lang="en-US" altLang="ja-JP" b="1" dirty="0">
                <a:solidFill>
                  <a:srgbClr val="12284D"/>
                </a:solidFill>
              </a:endParaRPr>
            </a:p>
            <a:p>
              <a:pPr algn="ctr"/>
              <a:endParaRPr kumimoji="1" lang="en-US" altLang="ja-JP" b="1" dirty="0">
                <a:solidFill>
                  <a:srgbClr val="12284D"/>
                </a:solidFill>
              </a:endParaRPr>
            </a:p>
          </p:txBody>
        </p:sp>
        <p:pic>
          <p:nvPicPr>
            <p:cNvPr id="143" name="図 142" descr="アイコン&#10;&#10;自動的に生成された説明">
              <a:extLst>
                <a:ext uri="{FF2B5EF4-FFF2-40B4-BE49-F238E27FC236}">
                  <a16:creationId xmlns:a16="http://schemas.microsoft.com/office/drawing/2014/main" id="{DDFCAE28-1C3C-4956-A144-116EB7C08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5245" y="804637"/>
              <a:ext cx="767255" cy="767255"/>
            </a:xfrm>
            <a:prstGeom prst="rect">
              <a:avLst/>
            </a:prstGeom>
          </p:spPr>
        </p:pic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D93C578-2F4A-7649-EB2E-DA8B54A04F62}"/>
              </a:ext>
            </a:extLst>
          </p:cNvPr>
          <p:cNvGrpSpPr/>
          <p:nvPr/>
        </p:nvGrpSpPr>
        <p:grpSpPr>
          <a:xfrm>
            <a:off x="8379309" y="3992736"/>
            <a:ext cx="3219809" cy="945593"/>
            <a:chOff x="4832250" y="5093262"/>
            <a:chExt cx="3219809" cy="945593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7A6DB270-29D7-ACBB-0A00-5830ECE77806}"/>
                </a:ext>
              </a:extLst>
            </p:cNvPr>
            <p:cNvGrpSpPr/>
            <p:nvPr/>
          </p:nvGrpSpPr>
          <p:grpSpPr>
            <a:xfrm>
              <a:off x="4832250" y="5093262"/>
              <a:ext cx="3219809" cy="945593"/>
              <a:chOff x="4669892" y="5049777"/>
              <a:chExt cx="2730513" cy="801896"/>
            </a:xfrm>
          </p:grpSpPr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52B36DA0-E5D5-F9BB-7F6A-F8EFC8EEA0D5}"/>
                  </a:ext>
                </a:extLst>
              </p:cNvPr>
              <p:cNvGrpSpPr/>
              <p:nvPr/>
            </p:nvGrpSpPr>
            <p:grpSpPr>
              <a:xfrm>
                <a:off x="4669892" y="5049777"/>
                <a:ext cx="2730513" cy="801896"/>
                <a:chOff x="2068456" y="726709"/>
                <a:chExt cx="5386844" cy="1582005"/>
              </a:xfrm>
            </p:grpSpPr>
            <p:pic>
              <p:nvPicPr>
                <p:cNvPr id="9" name="図 8">
                  <a:extLst>
                    <a:ext uri="{FF2B5EF4-FFF2-40B4-BE49-F238E27FC236}">
                      <a16:creationId xmlns:a16="http://schemas.microsoft.com/office/drawing/2014/main" id="{8F776408-4E9A-7E3E-96A0-921C6FC803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rcRect l="13535" t="10597" r="37693" b="66585"/>
                <a:stretch/>
              </p:blipFill>
              <p:spPr>
                <a:xfrm>
                  <a:off x="2068456" y="726709"/>
                  <a:ext cx="5386844" cy="1564871"/>
                </a:xfrm>
                <a:prstGeom prst="rect">
                  <a:avLst/>
                </a:prstGeom>
              </p:spPr>
            </p:pic>
            <p:pic>
              <p:nvPicPr>
                <p:cNvPr id="11" name="図 10">
                  <a:extLst>
                    <a:ext uri="{FF2B5EF4-FFF2-40B4-BE49-F238E27FC236}">
                      <a16:creationId xmlns:a16="http://schemas.microsoft.com/office/drawing/2014/main" id="{DCB8BFB8-5134-F291-67C3-C97088521C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rcRect l="14026" t="24638" r="37721" b="56852"/>
                <a:stretch/>
              </p:blipFill>
              <p:spPr>
                <a:xfrm>
                  <a:off x="2073726" y="1039296"/>
                  <a:ext cx="5381460" cy="1269418"/>
                </a:xfrm>
                <a:prstGeom prst="rect">
                  <a:avLst/>
                </a:prstGeom>
              </p:spPr>
            </p:pic>
          </p:grpSp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193182D0-A1B5-539F-3203-32B8EE6C74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l="64531" t="25941" r="13140" b="57621"/>
              <a:stretch/>
            </p:blipFill>
            <p:spPr>
              <a:xfrm>
                <a:off x="6150194" y="5251966"/>
                <a:ext cx="1250154" cy="571472"/>
              </a:xfrm>
              <a:prstGeom prst="rect">
                <a:avLst/>
              </a:prstGeom>
            </p:spPr>
          </p:pic>
        </p:grp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013D4FBF-8341-D6BA-7DC9-A80F91CF8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2" r="75002" b="7252"/>
            <a:stretch/>
          </p:blipFill>
          <p:spPr>
            <a:xfrm>
              <a:off x="5537845" y="5501819"/>
              <a:ext cx="1038828" cy="118354"/>
            </a:xfrm>
            <a:prstGeom prst="rect">
              <a:avLst/>
            </a:prstGeom>
            <a:solidFill>
              <a:srgbClr val="FFFFFF"/>
            </a:solidFill>
          </p:spPr>
        </p:pic>
      </p:grpSp>
    </p:spTree>
    <p:extLst>
      <p:ext uri="{BB962C8B-B14F-4D97-AF65-F5344CB8AC3E}">
        <p14:creationId xmlns:p14="http://schemas.microsoft.com/office/powerpoint/2010/main" val="150184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895B4A-BEA2-4277-92B9-45465FEB7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結果の取扱いについて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BC5736-4BD1-4CBA-8110-8660944201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7214" y="1080592"/>
            <a:ext cx="11533336" cy="54477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600" b="1" dirty="0">
                <a:solidFill>
                  <a:srgbClr val="009999"/>
                </a:solidFill>
              </a:rPr>
              <a:t>● 匿名で行う場合</a:t>
            </a:r>
            <a:endParaRPr lang="en-US" altLang="ja-JP" sz="2600" b="1" dirty="0">
              <a:solidFill>
                <a:srgbClr val="009999"/>
              </a:solidFill>
            </a:endParaRPr>
          </a:p>
          <a:p>
            <a:pPr lvl="1"/>
            <a:r>
              <a:rPr lang="ja-JP" altLang="en-US" sz="2400" dirty="0"/>
              <a:t>回答の有無は○○部が把握します。</a:t>
            </a:r>
            <a:endParaRPr lang="en-US" altLang="ja-JP" sz="2400" dirty="0"/>
          </a:p>
          <a:p>
            <a:pPr lvl="1"/>
            <a:r>
              <a:rPr lang="ja-JP" altLang="en-US" sz="2400" dirty="0"/>
              <a:t>個人の回答内容は会社にも、上長にも伝わりません。</a:t>
            </a:r>
            <a:endParaRPr lang="en-US" altLang="ja-JP" sz="2400" dirty="0"/>
          </a:p>
          <a:p>
            <a:pPr lvl="1"/>
            <a:r>
              <a:rPr lang="en-US" altLang="ja-JP" sz="2400" dirty="0"/>
              <a:t>5</a:t>
            </a:r>
            <a:r>
              <a:rPr lang="ja-JP" altLang="en-US" sz="2400" dirty="0"/>
              <a:t>名以上のグループについてはグループメンバーの結果を集計します。</a:t>
            </a:r>
            <a:br>
              <a:rPr lang="en-US" altLang="ja-JP" sz="2400" dirty="0"/>
            </a:br>
            <a:r>
              <a:rPr lang="ja-JP" altLang="en-US" sz="2400" dirty="0"/>
              <a:t>集計結果をもとにアクションプランの効果を確認し、振り返りを行います。</a:t>
            </a:r>
            <a:br>
              <a:rPr lang="en-US" altLang="ja-JP" sz="2400" dirty="0"/>
            </a:br>
            <a:endParaRPr lang="en-US" altLang="ja-JP" sz="2400" b="1" dirty="0"/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9999"/>
                </a:solidFill>
              </a:rPr>
              <a:t>● 実名で行う場合</a:t>
            </a:r>
            <a:endParaRPr lang="en-US" altLang="ja-JP" sz="2600" b="1" dirty="0">
              <a:solidFill>
                <a:srgbClr val="009999"/>
              </a:solidFill>
            </a:endParaRPr>
          </a:p>
          <a:p>
            <a:pPr lvl="1"/>
            <a:r>
              <a:rPr lang="ja-JP" altLang="en-US" sz="2400" dirty="0"/>
              <a:t>回答の有無や回答内容は所属上長まで把握します。</a:t>
            </a:r>
            <a:endParaRPr lang="en-US" altLang="ja-JP" sz="2400" dirty="0"/>
          </a:p>
          <a:p>
            <a:pPr lvl="1"/>
            <a:r>
              <a:rPr lang="ja-JP" altLang="en-US" sz="2400" dirty="0"/>
              <a:t>回答内容が評価に影響することはありません。ありのままをご回答ください。</a:t>
            </a:r>
            <a:endParaRPr lang="en-US" altLang="ja-JP" sz="2400" dirty="0"/>
          </a:p>
          <a:p>
            <a:pPr lvl="1"/>
            <a:r>
              <a:rPr lang="ja-JP" altLang="en-US" sz="2400" dirty="0"/>
              <a:t>役職者はグループの集計結果と個人結果を確認します。</a:t>
            </a:r>
            <a:br>
              <a:rPr lang="en-US" altLang="ja-JP" sz="2400" dirty="0"/>
            </a:br>
            <a:r>
              <a:rPr lang="ja-JP" altLang="en-US" sz="2400" dirty="0"/>
              <a:t>個人結果については</a:t>
            </a:r>
            <a:r>
              <a:rPr lang="en-US" altLang="ja-JP" sz="2400" dirty="0"/>
              <a:t>1on1</a:t>
            </a:r>
            <a:r>
              <a:rPr lang="ja-JP" altLang="en-US" sz="2400" dirty="0"/>
              <a:t>の時に振り返ります。</a:t>
            </a:r>
            <a:endParaRPr kumimoji="1" lang="ja-JP" altLang="en-US" sz="2400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7C954D9-D4CF-4E74-AEEC-65A4B6345BB4}"/>
              </a:ext>
            </a:extLst>
          </p:cNvPr>
          <p:cNvGrpSpPr/>
          <p:nvPr/>
        </p:nvGrpSpPr>
        <p:grpSpPr>
          <a:xfrm>
            <a:off x="4468761" y="472048"/>
            <a:ext cx="6117167" cy="2138417"/>
            <a:chOff x="4468761" y="472048"/>
            <a:chExt cx="6117167" cy="2138417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0C35CA4C-ADFF-4858-BD09-BB511ABAAC78}"/>
                </a:ext>
              </a:extLst>
            </p:cNvPr>
            <p:cNvSpPr/>
            <p:nvPr/>
          </p:nvSpPr>
          <p:spPr>
            <a:xfrm>
              <a:off x="4468761" y="472048"/>
              <a:ext cx="6117167" cy="2138417"/>
            </a:xfrm>
            <a:prstGeom prst="rect">
              <a:avLst/>
            </a:prstGeom>
            <a:solidFill>
              <a:srgbClr val="AEE0DF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ja-JP" sz="20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solidFill>
                    <a:srgbClr val="002060"/>
                  </a:solidFill>
                </a:rPr>
                <a:t>　　　　実名</a:t>
              </a:r>
              <a:r>
                <a:rPr lang="en-US" altLang="ja-JP" sz="2000" b="1" dirty="0">
                  <a:solidFill>
                    <a:srgbClr val="002060"/>
                  </a:solidFill>
                </a:rPr>
                <a:t>or</a:t>
              </a:r>
              <a:r>
                <a:rPr lang="ja-JP" altLang="en-US" sz="2000" b="1" dirty="0">
                  <a:solidFill>
                    <a:srgbClr val="002060"/>
                  </a:solidFill>
                </a:rPr>
                <a:t>匿名、だれが結果を閲覧するか、</a:t>
              </a:r>
              <a:endParaRPr lang="en-US" altLang="ja-JP" sz="20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solidFill>
                    <a:srgbClr val="002060"/>
                  </a:solidFill>
                </a:rPr>
                <a:t>　　　　どういう単位で集計するか、どのように</a:t>
              </a:r>
              <a:endParaRPr lang="en-US" altLang="ja-JP" sz="20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solidFill>
                    <a:srgbClr val="002060"/>
                  </a:solidFill>
                </a:rPr>
                <a:t>　　　　活用するかを周知します。</a:t>
              </a:r>
            </a:p>
            <a:p>
              <a:pPr algn="ctr"/>
              <a:endParaRPr kumimoji="1" lang="en-US" altLang="ja-JP" b="1" dirty="0">
                <a:solidFill>
                  <a:srgbClr val="002060"/>
                </a:solidFill>
              </a:endParaRPr>
            </a:p>
          </p:txBody>
        </p:sp>
        <p:pic>
          <p:nvPicPr>
            <p:cNvPr id="11" name="図 10" descr="アイコン&#10;&#10;自動的に生成された説明">
              <a:extLst>
                <a:ext uri="{FF2B5EF4-FFF2-40B4-BE49-F238E27FC236}">
                  <a16:creationId xmlns:a16="http://schemas.microsoft.com/office/drawing/2014/main" id="{C6257E46-6EDE-4D0E-8496-D5E9DD4A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441" y="637317"/>
              <a:ext cx="812974" cy="767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74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895B4A-BEA2-4277-92B9-45465FEB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67" y="329661"/>
            <a:ext cx="9609666" cy="548897"/>
          </a:xfrm>
        </p:spPr>
        <p:txBody>
          <a:bodyPr/>
          <a:lstStyle/>
          <a:p>
            <a:r>
              <a:rPr kumimoji="1" lang="ja-JP" altLang="en-US" dirty="0"/>
              <a:t>集計結果の開示と活用について</a:t>
            </a:r>
          </a:p>
        </p:txBody>
      </p:sp>
      <p:pic>
        <p:nvPicPr>
          <p:cNvPr id="8" name="図 7" descr="図形&#10;&#10;低い精度で自動的に生成された説明">
            <a:extLst>
              <a:ext uri="{FF2B5EF4-FFF2-40B4-BE49-F238E27FC236}">
                <a16:creationId xmlns:a16="http://schemas.microsoft.com/office/drawing/2014/main" id="{B085A1A8-D058-4158-8764-543C46AA93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20" y="4368262"/>
            <a:ext cx="2397213" cy="2397213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72EF6FB-D357-490A-8542-954EC74E9349}"/>
              </a:ext>
            </a:extLst>
          </p:cNvPr>
          <p:cNvSpPr/>
          <p:nvPr/>
        </p:nvSpPr>
        <p:spPr>
          <a:xfrm>
            <a:off x="1222809" y="1063832"/>
            <a:ext cx="6103096" cy="2274885"/>
          </a:xfrm>
          <a:prstGeom prst="roundRect">
            <a:avLst>
              <a:gd name="adj" fmla="val 588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400" b="1" dirty="0">
                <a:solidFill>
                  <a:schemeClr val="bg1"/>
                </a:solidFill>
                <a:latin typeface="Abadi Extra Light" panose="020B0604020202020204" pitchFamily="34" charset="0"/>
              </a:rPr>
              <a:t>従業員の皆さんには、</a:t>
            </a:r>
            <a:br>
              <a:rPr lang="ja-JP" altLang="en-US" sz="2400" b="1" dirty="0">
                <a:solidFill>
                  <a:schemeClr val="bg1"/>
                </a:solidFill>
                <a:latin typeface="Abadi Extra Light" panose="020B0604020202020204" pitchFamily="34" charset="0"/>
              </a:rPr>
            </a:br>
            <a:r>
              <a:rPr lang="ja-JP" altLang="en-US" sz="2400" b="1" dirty="0">
                <a:solidFill>
                  <a:schemeClr val="bg1"/>
                </a:solidFill>
                <a:latin typeface="Abadi Extra Light" panose="020B0604020202020204" pitchFamily="34" charset="0"/>
              </a:rPr>
              <a:t>調査実施から</a:t>
            </a:r>
            <a:r>
              <a:rPr lang="en-US" altLang="ja-JP" sz="2400" b="1" dirty="0">
                <a:solidFill>
                  <a:schemeClr val="bg1"/>
                </a:solidFill>
                <a:latin typeface="Abadi Extra Light" panose="020B0604020202020204" pitchFamily="34" charset="0"/>
              </a:rPr>
              <a:t>1</a:t>
            </a:r>
            <a:r>
              <a:rPr lang="ja-JP" altLang="en-US" sz="2400" b="1" dirty="0">
                <a:solidFill>
                  <a:schemeClr val="bg1"/>
                </a:solidFill>
                <a:latin typeface="Abadi Extra Light" panose="020B0604020202020204" pitchFamily="34" charset="0"/>
              </a:rPr>
              <a:t>か月以内を目安に</a:t>
            </a:r>
            <a:br>
              <a:rPr lang="ja-JP" altLang="en-US" sz="2400" b="1" dirty="0">
                <a:solidFill>
                  <a:schemeClr val="bg1"/>
                </a:solidFill>
                <a:latin typeface="Abadi Extra Light" panose="020B0604020202020204" pitchFamily="34" charset="0"/>
              </a:rPr>
            </a:br>
            <a:r>
              <a:rPr lang="ja-JP" altLang="en-US" sz="2400" b="1" dirty="0">
                <a:solidFill>
                  <a:schemeClr val="bg1"/>
                </a:solidFill>
                <a:latin typeface="Abadi Extra Light" panose="020B0604020202020204" pitchFamily="34" charset="0"/>
              </a:rPr>
              <a:t>部門ミーティングなどの機会で</a:t>
            </a:r>
            <a:br>
              <a:rPr lang="ja-JP" altLang="en-US" sz="2400" b="1" dirty="0">
                <a:solidFill>
                  <a:schemeClr val="bg1"/>
                </a:solidFill>
                <a:latin typeface="Abadi Extra Light" panose="020B0604020202020204" pitchFamily="34" charset="0"/>
              </a:rPr>
            </a:br>
            <a:r>
              <a:rPr lang="ja-JP" altLang="en-US" sz="2400" b="1" dirty="0">
                <a:solidFill>
                  <a:schemeClr val="bg1"/>
                </a:solidFill>
                <a:latin typeface="Abadi Extra Light" panose="020B0604020202020204" pitchFamily="34" charset="0"/>
              </a:rPr>
              <a:t>自組織の集計結果を共有します</a:t>
            </a:r>
            <a:endParaRPr kumimoji="1" lang="ja-JP" altLang="en-US" sz="2400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5F2DA84E-813A-4CDA-97F8-34B1518A2130}"/>
              </a:ext>
            </a:extLst>
          </p:cNvPr>
          <p:cNvSpPr/>
          <p:nvPr/>
        </p:nvSpPr>
        <p:spPr>
          <a:xfrm>
            <a:off x="1214713" y="3666875"/>
            <a:ext cx="6157635" cy="2697193"/>
          </a:xfrm>
          <a:prstGeom prst="roundRect">
            <a:avLst>
              <a:gd name="adj" fmla="val 588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400" b="1" dirty="0">
                <a:solidFill>
                  <a:schemeClr val="bg1"/>
                </a:solidFill>
              </a:rPr>
              <a:t>グループの皆さんで振り返りをして</a:t>
            </a:r>
            <a:br>
              <a:rPr lang="ja-JP" altLang="en-US" sz="2400" b="1" dirty="0">
                <a:solidFill>
                  <a:schemeClr val="bg1"/>
                </a:solidFill>
              </a:rPr>
            </a:br>
            <a:r>
              <a:rPr lang="ja-JP" altLang="en-US" sz="2400" b="1" dirty="0">
                <a:solidFill>
                  <a:schemeClr val="bg1"/>
                </a:solidFill>
              </a:rPr>
              <a:t>自組織をよりよくするための</a:t>
            </a:r>
            <a:br>
              <a:rPr lang="ja-JP" altLang="en-US" sz="2400" b="1" dirty="0">
                <a:solidFill>
                  <a:schemeClr val="bg1"/>
                </a:solidFill>
              </a:rPr>
            </a:br>
            <a:r>
              <a:rPr lang="ja-JP" altLang="en-US" sz="2400" b="1" dirty="0">
                <a:solidFill>
                  <a:schemeClr val="bg1"/>
                </a:solidFill>
              </a:rPr>
              <a:t>率直な意見を出し合いましょう。</a:t>
            </a:r>
            <a:br>
              <a:rPr lang="ja-JP" altLang="en-US" sz="2400" b="1" dirty="0">
                <a:solidFill>
                  <a:schemeClr val="bg1"/>
                </a:solidFill>
              </a:rPr>
            </a:br>
            <a:br>
              <a:rPr lang="ja-JP" altLang="en-US" sz="2400" b="1" dirty="0">
                <a:solidFill>
                  <a:schemeClr val="bg1"/>
                </a:solidFill>
              </a:rPr>
            </a:br>
            <a:r>
              <a:rPr lang="ja-JP" altLang="en-US" sz="2400" b="1" dirty="0">
                <a:solidFill>
                  <a:schemeClr val="bg1"/>
                </a:solidFill>
              </a:rPr>
              <a:t>そして、自分たちができる働きかけを</a:t>
            </a:r>
            <a:br>
              <a:rPr lang="ja-JP" altLang="en-US" sz="2400" b="1" dirty="0">
                <a:solidFill>
                  <a:schemeClr val="bg1"/>
                </a:solidFill>
              </a:rPr>
            </a:br>
            <a:r>
              <a:rPr lang="ja-JP" altLang="en-US" sz="2400" b="1" dirty="0">
                <a:solidFill>
                  <a:schemeClr val="bg1"/>
                </a:solidFill>
              </a:rPr>
              <a:t>考えてみましょう。</a:t>
            </a:r>
            <a:endParaRPr lang="ja-JP" altLang="en-US" sz="2400" b="1" dirty="0">
              <a:solidFill>
                <a:srgbClr val="4D4D4D"/>
              </a:solidFill>
            </a:endParaRPr>
          </a:p>
        </p:txBody>
      </p:sp>
      <p:sp>
        <p:nvSpPr>
          <p:cNvPr id="15" name="フローチャート: 処理 14">
            <a:extLst>
              <a:ext uri="{FF2B5EF4-FFF2-40B4-BE49-F238E27FC236}">
                <a16:creationId xmlns:a16="http://schemas.microsoft.com/office/drawing/2014/main" id="{49543B52-A6DF-424C-BAEE-79B29BEB1FD1}"/>
              </a:ext>
            </a:extLst>
          </p:cNvPr>
          <p:cNvSpPr/>
          <p:nvPr/>
        </p:nvSpPr>
        <p:spPr>
          <a:xfrm>
            <a:off x="11119321" y="4516342"/>
            <a:ext cx="912784" cy="39561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100"/>
              </a:lnSpc>
            </a:pPr>
            <a:r>
              <a:rPr lang="ja-JP" altLang="en-US" sz="900" dirty="0">
                <a:solidFill>
                  <a:srgbClr val="4D4D4D"/>
                </a:solidFill>
              </a:rPr>
              <a:t>イメージ</a:t>
            </a:r>
            <a:endParaRPr kumimoji="1" lang="ja-JP" altLang="en-US" sz="900" dirty="0">
              <a:solidFill>
                <a:srgbClr val="4D4D4D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C742759-48CF-BD5E-FFB2-C35EFE8F4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605" y="1163464"/>
            <a:ext cx="3498716" cy="156026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027D37E-09A3-C07B-182B-47820FC7D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6422" y="1879030"/>
            <a:ext cx="1889291" cy="2209203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303ED81-99F2-4AA6-8E4C-2EAF90172704}"/>
              </a:ext>
            </a:extLst>
          </p:cNvPr>
          <p:cNvGrpSpPr/>
          <p:nvPr/>
        </p:nvGrpSpPr>
        <p:grpSpPr>
          <a:xfrm>
            <a:off x="-1767208" y="447394"/>
            <a:ext cx="13216574" cy="2536238"/>
            <a:chOff x="-1515476" y="-5392769"/>
            <a:chExt cx="12473312" cy="2536238"/>
          </a:xfrm>
        </p:grpSpPr>
        <p:pic>
          <p:nvPicPr>
            <p:cNvPr id="13" name="図 12" descr="アイコン&#10;&#10;自動的に生成された説明">
              <a:extLst>
                <a:ext uri="{FF2B5EF4-FFF2-40B4-BE49-F238E27FC236}">
                  <a16:creationId xmlns:a16="http://schemas.microsoft.com/office/drawing/2014/main" id="{D47C3A30-4F5F-4D1A-B5B4-70F5E4FDE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15476" y="-3623786"/>
              <a:ext cx="767255" cy="767255"/>
            </a:xfrm>
            <a:prstGeom prst="rect">
              <a:avLst/>
            </a:prstGeom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41AE2225-21D3-43A1-B0F3-406B6B0C3BCB}"/>
                </a:ext>
              </a:extLst>
            </p:cNvPr>
            <p:cNvSpPr/>
            <p:nvPr/>
          </p:nvSpPr>
          <p:spPr>
            <a:xfrm>
              <a:off x="4335064" y="-5392769"/>
              <a:ext cx="6622772" cy="2397213"/>
            </a:xfrm>
            <a:prstGeom prst="rect">
              <a:avLst/>
            </a:prstGeom>
            <a:solidFill>
              <a:srgbClr val="AEE0DF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ja-JP" sz="20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solidFill>
                    <a:srgbClr val="002060"/>
                  </a:solidFill>
                </a:rPr>
                <a:t>　　　　自身の結果が活用されるというイメージを持って</a:t>
              </a:r>
              <a:endParaRPr lang="en-US" altLang="ja-JP" sz="20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solidFill>
                    <a:srgbClr val="002060"/>
                  </a:solidFill>
                </a:rPr>
                <a:t>　　　　いただくためにこのスライドを加えることを推奨</a:t>
              </a:r>
              <a:endParaRPr lang="en-US" altLang="ja-JP" sz="20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solidFill>
                    <a:srgbClr val="002060"/>
                  </a:solidFill>
                </a:rPr>
                <a:t>　　　　します。</a:t>
              </a:r>
            </a:p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solidFill>
                    <a:srgbClr val="002060"/>
                  </a:solidFill>
                </a:rPr>
                <a:t>　　　　</a:t>
              </a:r>
              <a:r>
                <a:rPr lang="en-US" altLang="ja-JP" sz="1600" b="1" dirty="0">
                  <a:solidFill>
                    <a:srgbClr val="002060"/>
                  </a:solidFill>
                </a:rPr>
                <a:t>※</a:t>
              </a:r>
              <a:r>
                <a:rPr lang="ja-JP" altLang="en-US" sz="1600" b="1" dirty="0">
                  <a:solidFill>
                    <a:srgbClr val="002060"/>
                  </a:solidFill>
                </a:rPr>
                <a:t>結果の開示範囲の設定により、適宜ご判断ください。</a:t>
              </a:r>
            </a:p>
            <a:p>
              <a:pPr algn="ctr"/>
              <a:endParaRPr kumimoji="1" lang="en-US" altLang="ja-JP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6100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895B4A-BEA2-4277-92B9-45465FEB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14" y="403358"/>
            <a:ext cx="10485586" cy="548897"/>
          </a:xfrm>
        </p:spPr>
        <p:txBody>
          <a:bodyPr/>
          <a:lstStyle/>
          <a:p>
            <a:r>
              <a:rPr kumimoji="1" lang="ja-JP" altLang="en-US" dirty="0"/>
              <a:t>最後に、従業員のみなさんへ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BC5736-4BD1-4CBA-8110-8660944201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7214" y="1088912"/>
            <a:ext cx="6256486" cy="543942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ja-JP" altLang="en-US" sz="2600" dirty="0">
              <a:solidFill>
                <a:srgbClr val="4D4D4D"/>
              </a:solidFill>
            </a:endParaRPr>
          </a:p>
          <a:p>
            <a:pPr marL="0" indent="0" algn="ctr">
              <a:buNone/>
            </a:pPr>
            <a:r>
              <a:rPr lang="ja-JP" altLang="en-US" sz="2800" b="1" dirty="0"/>
              <a:t>みなさんが笑顔で働ける</a:t>
            </a:r>
            <a:endParaRPr lang="en-US" altLang="ja-JP" sz="2800" b="1" dirty="0"/>
          </a:p>
          <a:p>
            <a:pPr marL="0" indent="0" algn="ctr">
              <a:buNone/>
            </a:pPr>
            <a:r>
              <a:rPr lang="ja-JP" altLang="en-US" sz="2800" b="1" dirty="0"/>
              <a:t>よりよい環境を作るために、</a:t>
            </a:r>
            <a:endParaRPr lang="en-US" altLang="ja-JP" sz="2800" b="1" dirty="0"/>
          </a:p>
          <a:p>
            <a:pPr marL="0" indent="0" algn="ctr">
              <a:buNone/>
            </a:pPr>
            <a:r>
              <a:rPr lang="ja-JP" altLang="en-US" sz="2800" b="1" dirty="0"/>
              <a:t>一人ひとりのご協力が必要です。</a:t>
            </a:r>
            <a:endParaRPr lang="en-US" altLang="ja-JP" sz="2800" b="1" dirty="0"/>
          </a:p>
          <a:p>
            <a:pPr marL="0" indent="0" algn="ctr">
              <a:buNone/>
            </a:pPr>
            <a:endParaRPr lang="en-US" altLang="ja-JP" sz="2800" b="1" dirty="0"/>
          </a:p>
          <a:p>
            <a:pPr marL="0" indent="0" algn="ctr">
              <a:buNone/>
            </a:pPr>
            <a:r>
              <a:rPr kumimoji="1" lang="ja-JP" altLang="en-US" sz="2800" b="1" dirty="0"/>
              <a:t>会社、管理職、従業員の</a:t>
            </a:r>
            <a:endParaRPr kumimoji="1" lang="en-US" altLang="ja-JP" sz="2800" b="1" dirty="0"/>
          </a:p>
          <a:p>
            <a:pPr marL="0" indent="0" algn="ctr">
              <a:buNone/>
            </a:pPr>
            <a:r>
              <a:rPr kumimoji="1" lang="ja-JP" altLang="en-US" sz="2800" b="1" dirty="0"/>
              <a:t>みなさんで一体となり、</a:t>
            </a:r>
            <a:endParaRPr kumimoji="1" lang="en-US" altLang="ja-JP" sz="2800" b="1" dirty="0"/>
          </a:p>
          <a:p>
            <a:pPr marL="0" indent="0" algn="ctr">
              <a:buNone/>
            </a:pPr>
            <a:r>
              <a:rPr kumimoji="1" lang="ja-JP" altLang="en-US" sz="2800" b="1" dirty="0"/>
              <a:t>より働きがいのある職場づくりを</a:t>
            </a:r>
            <a:endParaRPr kumimoji="1" lang="en-US" altLang="ja-JP" sz="2800" b="1" dirty="0"/>
          </a:p>
          <a:p>
            <a:pPr marL="0" indent="0" algn="ctr">
              <a:buNone/>
            </a:pPr>
            <a:r>
              <a:rPr kumimoji="1" lang="ja-JP" altLang="en-US" sz="2800" b="1" dirty="0"/>
              <a:t>成功させましょう！</a:t>
            </a:r>
            <a:endParaRPr lang="ja-JP" altLang="en-US" sz="2600" dirty="0">
              <a:solidFill>
                <a:srgbClr val="4D4D4D"/>
              </a:solidFill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1413D95-08F4-4614-8F00-BDD426B83CF7}"/>
              </a:ext>
            </a:extLst>
          </p:cNvPr>
          <p:cNvGrpSpPr/>
          <p:nvPr/>
        </p:nvGrpSpPr>
        <p:grpSpPr>
          <a:xfrm>
            <a:off x="3285001" y="636030"/>
            <a:ext cx="7017411" cy="1715502"/>
            <a:chOff x="-1763240" y="-3785965"/>
            <a:chExt cx="6622772" cy="1715502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99CAC07-B261-4DF5-9348-BB01C6FFF6F0}"/>
                </a:ext>
              </a:extLst>
            </p:cNvPr>
            <p:cNvSpPr/>
            <p:nvPr/>
          </p:nvSpPr>
          <p:spPr>
            <a:xfrm>
              <a:off x="-1763240" y="-3785965"/>
              <a:ext cx="6622772" cy="1715502"/>
            </a:xfrm>
            <a:prstGeom prst="rect">
              <a:avLst/>
            </a:prstGeom>
            <a:solidFill>
              <a:srgbClr val="AEE0DF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ja-JP" sz="20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solidFill>
                    <a:srgbClr val="002060"/>
                  </a:solidFill>
                </a:rPr>
                <a:t>　　　　　　従業員へのメッセージを加えましょう。</a:t>
              </a:r>
            </a:p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solidFill>
                    <a:srgbClr val="002060"/>
                  </a:solidFill>
                </a:rPr>
                <a:t>　　　　　　前向きな内容をおすすめします。</a:t>
              </a:r>
            </a:p>
            <a:p>
              <a:pPr algn="ctr"/>
              <a:endParaRPr kumimoji="1" lang="en-US" altLang="ja-JP" b="1" dirty="0">
                <a:solidFill>
                  <a:srgbClr val="002060"/>
                </a:solidFill>
              </a:endParaRPr>
            </a:p>
          </p:txBody>
        </p:sp>
        <p:pic>
          <p:nvPicPr>
            <p:cNvPr id="11" name="図 10" descr="アイコン&#10;&#10;自動的に生成された説明">
              <a:extLst>
                <a:ext uri="{FF2B5EF4-FFF2-40B4-BE49-F238E27FC236}">
                  <a16:creationId xmlns:a16="http://schemas.microsoft.com/office/drawing/2014/main" id="{27055D95-61A1-4143-88B8-7AC5A67F2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70563" y="-3656159"/>
              <a:ext cx="767255" cy="767255"/>
            </a:xfrm>
            <a:prstGeom prst="rect">
              <a:avLst/>
            </a:prstGeom>
          </p:spPr>
        </p:pic>
      </p:grpSp>
      <p:pic>
        <p:nvPicPr>
          <p:cNvPr id="5" name="図 4" descr="スーツ姿の男性たちの絵&#10;&#10;中程度の精度で自動的に生成された説明">
            <a:extLst>
              <a:ext uri="{FF2B5EF4-FFF2-40B4-BE49-F238E27FC236}">
                <a16:creationId xmlns:a16="http://schemas.microsoft.com/office/drawing/2014/main" id="{4B5C24F6-1E07-4722-8338-DF4792293C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12" y="3242148"/>
            <a:ext cx="3880757" cy="291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02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3">
      <a:dk1>
        <a:srgbClr val="4D4D4D"/>
      </a:dk1>
      <a:lt1>
        <a:srgbClr val="FFFFFF"/>
      </a:lt1>
      <a:dk2>
        <a:srgbClr val="009999"/>
      </a:dk2>
      <a:lt2>
        <a:srgbClr val="EEECE1"/>
      </a:lt2>
      <a:accent1>
        <a:srgbClr val="009999"/>
      </a:accent1>
      <a:accent2>
        <a:srgbClr val="FABE00"/>
      </a:accent2>
      <a:accent3>
        <a:srgbClr val="AEE0DF"/>
      </a:accent3>
      <a:accent4>
        <a:srgbClr val="4D4D4D"/>
      </a:accent4>
      <a:accent5>
        <a:srgbClr val="B4B4B4"/>
      </a:accent5>
      <a:accent6>
        <a:srgbClr val="1F497D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B0E181FB9616244AA1F4512547137D9" ma:contentTypeVersion="32" ma:contentTypeDescription="新しいドキュメントを作成します。" ma:contentTypeScope="" ma:versionID="7e1418542a8f3e75dfcc681ecff8ae6b">
  <xsd:schema xmlns:xsd="http://www.w3.org/2001/XMLSchema" xmlns:xs="http://www.w3.org/2001/XMLSchema" xmlns:p="http://schemas.microsoft.com/office/2006/metadata/properties" xmlns:ns1="d5eec69d-50d1-4804-be4f-8225deadb81e" xmlns:ns2="http://schemas.microsoft.com/sharepoint/v3" xmlns:ns3="323eb65a-f89c-4405-b5c5-3120d63297c7" targetNamespace="http://schemas.microsoft.com/office/2006/metadata/properties" ma:root="true" ma:fieldsID="7e77ebced680a6158ba6737dc2ae0235" ns1:_="" ns2:_="" ns3:_="">
    <xsd:import namespace="d5eec69d-50d1-4804-be4f-8225deadb81e"/>
    <xsd:import namespace="http://schemas.microsoft.com/sharepoint/v3"/>
    <xsd:import namespace="323eb65a-f89c-4405-b5c5-3120d63297c7"/>
    <xsd:element name="properties">
      <xsd:complexType>
        <xsd:sequence>
          <xsd:element name="documentManagement">
            <xsd:complexType>
              <xsd:all>
                <xsd:element ref="ns1:_x62c5__x5f53__x90e8__x7f72_" minOccurs="0"/>
                <xsd:element ref="ns1:_x8aac__x660e__x6b04_" minOccurs="0"/>
                <xsd:element ref="ns1:_x66f4__x65b0__x5c65__x6b74_" minOccurs="0"/>
                <xsd:element ref="ns1:_Flow_SignoffStatus" minOccurs="0"/>
                <xsd:element ref="ns2:_ip_UnifiedCompliancePolicyProperties" minOccurs="0"/>
                <xsd:element ref="ns3:_dlc_DocId" minOccurs="0"/>
                <xsd:element ref="ns3:_dlc_DocIdUrl" minOccurs="0"/>
                <xsd:element ref="ns3:_dlc_DocIdPersistId" minOccurs="0"/>
                <xsd:element ref="ns1:MediaServiceMetadata" minOccurs="0"/>
                <xsd:element ref="ns1:MediaServiceFastMetadata" minOccurs="0"/>
                <xsd:element ref="ns3:SharedWithUsers" minOccurs="0"/>
                <xsd:element ref="ns3:SharedWithDetails" minOccurs="0"/>
                <xsd:element ref="ns1:MediaServiceAutoKeyPoints" minOccurs="0"/>
                <xsd:element ref="ns1:MediaServiceKeyPoints" minOccurs="0"/>
                <xsd:element ref="ns1:MediaServiceDateTaken" minOccurs="0"/>
                <xsd:element ref="ns1:MediaServiceAutoTags" minOccurs="0"/>
                <xsd:element ref="ns1:MediaServiceOCR" minOccurs="0"/>
                <xsd:element ref="ns1:MediaServiceGenerationTime" minOccurs="0"/>
                <xsd:element ref="ns1:MediaServiceEventHashCode" minOccurs="0"/>
                <xsd:element ref="ns2:_ip_UnifiedCompliancePolicyUIAction" minOccurs="0"/>
                <xsd:element ref="ns3:TaxKeywordTaxHTField" minOccurs="0"/>
                <xsd:element ref="ns3:TaxCatchAll" minOccurs="0"/>
                <xsd:element ref="ns1:MediaLengthInSeconds" minOccurs="0"/>
                <xsd:element ref="ns1:lcf76f155ced4ddcb4097134ff3c332f" minOccurs="0"/>
                <xsd:element ref="ns1:search_Language" minOccurs="0"/>
                <xsd:element ref="ns1:Thumbnail" minOccurs="0"/>
                <xsd:element ref="ns1:MediaServiceObjectDetectorVersions" minOccurs="0"/>
                <xsd:element ref="ns1:MediaServiceLocation" minOccurs="0"/>
                <xsd:element ref="ns1:MediaServiceSearchProperties" minOccurs="0"/>
                <xsd:element ref="ns1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ec69d-50d1-4804-be4f-8225deadb81e" elementFormDefault="qualified">
    <xsd:import namespace="http://schemas.microsoft.com/office/2006/documentManagement/types"/>
    <xsd:import namespace="http://schemas.microsoft.com/office/infopath/2007/PartnerControls"/>
    <xsd:element name="_x62c5__x5f53__x90e8__x7f72_" ma:index="0" nillable="true" ma:displayName="担当部署" ma:internalName="_x62c5__x5f53__x90e8__x7f72_">
      <xsd:simpleType>
        <xsd:restriction base="dms:Text">
          <xsd:maxLength value="255"/>
        </xsd:restriction>
      </xsd:simpleType>
    </xsd:element>
    <xsd:element name="_x8aac__x660e__x6b04_" ma:index="3" nillable="true" ma:displayName="ファイルの説明" ma:description="FY23新卒データのまとめ資料。既存顧客、または新規提案中で、受注確度が高く、クロージングに必要となる顧客にのみ開示OK" ma:format="Dropdown" ma:internalName="_x8aac__x660e__x6b04_">
      <xsd:simpleType>
        <xsd:restriction base="dms:Note">
          <xsd:maxLength value="255"/>
        </xsd:restriction>
      </xsd:simpleType>
    </xsd:element>
    <xsd:element name="_x66f4__x65b0__x5c65__x6b74_" ma:index="4" nillable="true" ma:displayName="更新履歴" ma:format="Dropdown" ma:internalName="_x66f4__x65b0__x5c65__x6b74_">
      <xsd:simpleType>
        <xsd:restriction base="dms:Note">
          <xsd:maxLength value="255"/>
        </xsd:restriction>
      </xsd:simpleType>
    </xsd:element>
    <xsd:element name="_Flow_SignoffStatus" ma:index="5" nillable="true" ma:displayName="承認の状態" ma:internalName="_x627f__x8a8d__x306e__x72b6__x614b_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3" nillable="true" ma:taxonomy="true" ma:internalName="lcf76f155ced4ddcb4097134ff3c332f" ma:taxonomyFieldName="MediaServiceImageTags" ma:displayName="画像タグ" ma:readOnly="false" ma:fieldId="{5cf76f15-5ced-4ddc-b409-7134ff3c332f}" ma:taxonomyMulti="true" ma:sspId="61e64d13-c1fd-4eac-84f5-03edd6a7c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earch_Language" ma:index="34" nillable="true" ma:displayName="search_Language" ma:default="ja" ma:internalName="search_Language">
      <xsd:simpleType>
        <xsd:restriction base="dms:Text">
          <xsd:maxLength value="255"/>
        </xsd:restriction>
      </xsd:simpleType>
    </xsd:element>
    <xsd:element name="Thumbnail" ma:index="35" nillable="true" ma:displayName="Thumbnail" ma:format="Dropdown" ma:internalName="Thumbnail">
      <xsd:simpleType>
        <xsd:restriction base="dms:Text">
          <xsd:maxLength value="255"/>
        </xsd:restriction>
      </xsd:simpleType>
    </xsd:element>
    <xsd:element name="MediaServiceObjectDetectorVersions" ma:index="3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3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3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6" nillable="true" ma:displayName="統合コンプライアンス ポリシーのプロパティ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統合コンプライアンス ポリシーの UI アクション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eb65a-f89c-4405-b5c5-3120d63297c7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ドキュメント ID 値" ma:description="このアイテムに割り当てられているドキュメント ID の値です。" ma:indexed="true" ma:internalName="_dlc_DocId" ma:readOnly="true">
      <xsd:simpleType>
        <xsd:restriction base="dms:Text"/>
      </xsd:simpleType>
    </xsd:element>
    <xsd:element name="_dlc_DocIdUrl" ma:index="11" nillable="true" ma:displayName="ドキュメントID:" ma:description="このドキュメントへの常時接続リンクです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5" nillable="true" ma:taxonomy="true" ma:internalName="TaxKeywordTaxHTField" ma:taxonomyFieldName="TaxKeyword" ma:displayName="エンタープライズ キーワード" ma:readOnly="false" ma:fieldId="{23f27201-bee3-471e-b2e7-b64fd8b7ca38}" ma:taxonomyMulti="true" ma:sspId="61e64d13-c1fd-4eac-84f5-03edd6a7c74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6" nillable="true" ma:displayName="Taxonomy Catch All Column" ma:hidden="true" ma:list="{e08a1989-12a6-430a-abc3-444deaf080fa}" ma:internalName="TaxCatchAll" ma:showField="CatchAllData" ma:web="323eb65a-f89c-4405-b5c5-3120d63297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7" ma:displayName="コンテンツ タイプ"/>
        <xsd:element ref="dc:title" minOccurs="0" maxOccurs="1" ma:index="2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3eb65a-f89c-4405-b5c5-3120d63297c7" xsi:nil="true"/>
    <lcf76f155ced4ddcb4097134ff3c332f xmlns="d5eec69d-50d1-4804-be4f-8225deadb81e">
      <Terms xmlns="http://schemas.microsoft.com/office/infopath/2007/PartnerControls"/>
    </lcf76f155ced4ddcb4097134ff3c332f>
    <_Flow_SignoffStatus xmlns="d5eec69d-50d1-4804-be4f-8225deadb81e" xsi:nil="true"/>
    <Thumbnail xmlns="d5eec69d-50d1-4804-be4f-8225deadb81e" xsi:nil="true"/>
    <_ip_UnifiedCompliancePolicyUIAction xmlns="http://schemas.microsoft.com/sharepoint/v3" xsi:nil="true"/>
    <_x62c5__x5f53__x90e8__x7f72_ xmlns="d5eec69d-50d1-4804-be4f-8225deadb81e" xsi:nil="true"/>
    <search_Language xmlns="d5eec69d-50d1-4804-be4f-8225deadb81e">ja</search_Language>
    <_x66f4__x65b0__x5c65__x6b74_ xmlns="d5eec69d-50d1-4804-be4f-8225deadb81e" xsi:nil="true"/>
    <_ip_UnifiedCompliancePolicyProperties xmlns="http://schemas.microsoft.com/sharepoint/v3" xsi:nil="true"/>
    <TaxKeywordTaxHTField xmlns="323eb65a-f89c-4405-b5c5-3120d63297c7">
      <Terms xmlns="http://schemas.microsoft.com/office/infopath/2007/PartnerControls"/>
    </TaxKeywordTaxHTField>
    <_x8aac__x660e__x6b04_ xmlns="d5eec69d-50d1-4804-be4f-8225deadb81e" xsi:nil="true"/>
    <_dlc_DocId xmlns="323eb65a-f89c-4405-b5c5-3120d63297c7">TQKRAP5TE3P4-673380122-1710868</_dlc_DocId>
    <_dlc_DocIdUrl xmlns="323eb65a-f89c-4405-b5c5-3120d63297c7">
      <Url>https://arm8769.sharepoint.com/sites/MHC/_layouts/15/DocIdRedir.aspx?ID=TQKRAP5TE3P4-673380122-1710868</Url>
      <Description>TQKRAP5TE3P4-673380122-1710868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AFD08AE-9E2B-4F98-AB75-E9E4A422DAC9}"/>
</file>

<file path=customXml/itemProps2.xml><?xml version="1.0" encoding="utf-8"?>
<ds:datastoreItem xmlns:ds="http://schemas.openxmlformats.org/officeDocument/2006/customXml" ds:itemID="{4C5861A3-2D56-42DC-8AA8-34ED839648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43FDF3-2CFC-4EFF-8CAD-F034B96257B3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c006d5c0-926b-439f-8842-04f5ab1f5ec6"/>
    <ds:schemaRef ds:uri="c5a57a6f-a831-489c-b445-a8fe2f7dd32a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DA07A408-5C04-456B-A357-9CF2263C880E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1118</Words>
  <Application>Microsoft Office PowerPoint</Application>
  <PresentationFormat>ワイド画面</PresentationFormat>
  <Paragraphs>113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游ゴシック</vt:lpstr>
      <vt:lpstr>Yu Gothic Light</vt:lpstr>
      <vt:lpstr>Abadi Extra Light</vt:lpstr>
      <vt:lpstr>Arial</vt:lpstr>
      <vt:lpstr>Wingdings</vt:lpstr>
      <vt:lpstr>Office テーマ</vt:lpstr>
      <vt:lpstr>導入説明資料</vt:lpstr>
      <vt:lpstr>PowerPoint プレゼンテーション</vt:lpstr>
      <vt:lpstr>PowerPoint プレゼンテーション</vt:lpstr>
      <vt:lpstr>アドバンテッジpdCa（ピディカ）の導入背景・実施方法</vt:lpstr>
      <vt:lpstr>アドバンテッジpdCa（ピディカ）の回答方法</vt:lpstr>
      <vt:lpstr>アドバンテッジpdCa（ピディカ）の回答方法</vt:lpstr>
      <vt:lpstr>結果の取扱いについて</vt:lpstr>
      <vt:lpstr>集計結果の開示と活用について</vt:lpstr>
      <vt:lpstr>最後に、従業員のみなさんへ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奥田　佳奈</cp:lastModifiedBy>
  <cp:revision>1</cp:revision>
  <dcterms:created xsi:type="dcterms:W3CDTF">2021-11-22T05:50:40Z</dcterms:created>
  <dcterms:modified xsi:type="dcterms:W3CDTF">2025-04-10T07:08:11Z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0x0101009B0E181FB9616244AA1F4512547137D9</vt:lpwstr>
  </property>
  <property fmtid="{D5CDD505-2E9C-101B-9397-08002B2CF9AE}" pid="3" name="MediaServiceImageTags">
    <vt:lpwstr/>
  </property>
  <property fmtid="{D5CDD505-2E9C-101B-9397-08002B2CF9AE}" pid="4" name="_dlc_DocIdItemGuid">
    <vt:lpwstr>303afe1a-f7b9-48ef-92ae-7711b9732942</vt:lpwstr>
  </property>
  <property fmtid="{D5CDD505-2E9C-101B-9397-08002B2CF9AE}" pid="5" name="TaxKeyword">
    <vt:lpwstr/>
  </property>
</Properties>
</file>