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</p:sldMasterIdLst>
  <p:notesMasterIdLst>
    <p:notesMasterId r:id="rId19"/>
  </p:notesMasterIdLst>
  <p:sldIdLst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7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E283CA-3731-AC97-2FAC-F4432418E096}" name="竹内 沙那" initials="沙竹" userId="S::stakeuchi@armg.jp::bd964867-1fd6-45c4-ac4a-16e1cb1f0a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島　 典子" initials="大島　" lastIdx="1" clrIdx="0">
    <p:extLst>
      <p:ext uri="{19B8F6BF-5375-455C-9EA6-DF929625EA0E}">
        <p15:presenceInfo xmlns:p15="http://schemas.microsoft.com/office/powerpoint/2012/main" userId="S::pdcat1@armg.jp::fc9bc751-f592-41a2-a25b-44306c443d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14A88C"/>
    <a:srgbClr val="14AC8F"/>
    <a:srgbClr val="DF6684"/>
    <a:srgbClr val="4069E1"/>
    <a:srgbClr val="292929"/>
    <a:srgbClr val="E33333"/>
    <a:srgbClr val="009999"/>
    <a:srgbClr val="E7395E"/>
    <a:srgbClr val="FF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森田 佳月" userId="270f70a0-6d0d-4639-9fe4-2d4fa8ef3391" providerId="ADAL" clId="{6F7411FE-1ABF-43DB-942B-267C49CCE9AD}"/>
    <pc:docChg chg="modSld">
      <pc:chgData name="森田 佳月" userId="270f70a0-6d0d-4639-9fe4-2d4fa8ef3391" providerId="ADAL" clId="{6F7411FE-1ABF-43DB-942B-267C49CCE9AD}" dt="2026-02-24T02:44:47.739" v="71" actId="14100"/>
      <pc:docMkLst>
        <pc:docMk/>
      </pc:docMkLst>
      <pc:sldChg chg="modSp mod">
        <pc:chgData name="森田 佳月" userId="270f70a0-6d0d-4639-9fe4-2d4fa8ef3391" providerId="ADAL" clId="{6F7411FE-1ABF-43DB-942B-267C49CCE9AD}" dt="2026-02-24T02:44:47.739" v="71" actId="14100"/>
        <pc:sldMkLst>
          <pc:docMk/>
          <pc:sldMk cId="2900199407" sldId="262"/>
        </pc:sldMkLst>
        <pc:spChg chg="mod">
          <ac:chgData name="森田 佳月" userId="270f70a0-6d0d-4639-9fe4-2d4fa8ef3391" providerId="ADAL" clId="{6F7411FE-1ABF-43DB-942B-267C49CCE9AD}" dt="2026-02-24T02:44:47.739" v="71" actId="14100"/>
          <ac:spMkLst>
            <pc:docMk/>
            <pc:sldMk cId="2900199407" sldId="262"/>
            <ac:spMk id="8" creationId="{12FDCDA5-2CC9-4DF3-982B-DB7CE7E1D7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6765B-23E4-4BD6-B0FF-A854F2B9CACF}" type="datetimeFigureOut">
              <a:rPr kumimoji="1" lang="ja-JP" altLang="en-US" smtClean="0"/>
              <a:t>2026/2/24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35B94-523A-4765-9CA5-E8FA1241F1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66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Ver.1.1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5B94-523A-4765-9CA5-E8FA1241F15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24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5B94-523A-4765-9CA5-E8FA1241F15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70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5B94-523A-4765-9CA5-E8FA1241F15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27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5B94-523A-4765-9CA5-E8FA1241F15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60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0" y="-21743"/>
            <a:ext cx="11269133" cy="687185"/>
          </a:xfrm>
          <a:prstGeom prst="rect">
            <a:avLst/>
          </a:prstGeom>
          <a:solidFill>
            <a:srgbClr val="009999">
              <a:alpha val="8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9C858B8-45A1-C74B-A489-B934D3996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614" y="3411146"/>
            <a:ext cx="9376756" cy="12514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5600" b="1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C18E2CC-FC8C-4E3E-A444-3F5CE3115D4E}"/>
              </a:ext>
            </a:extLst>
          </p:cNvPr>
          <p:cNvSpPr/>
          <p:nvPr userDrawn="1"/>
        </p:nvSpPr>
        <p:spPr>
          <a:xfrm>
            <a:off x="11269133" y="-21743"/>
            <a:ext cx="922867" cy="687185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70C19E-478E-4248-8385-E3525130394B}"/>
              </a:ext>
            </a:extLst>
          </p:cNvPr>
          <p:cNvSpPr txBox="1"/>
          <p:nvPr userDrawn="1"/>
        </p:nvSpPr>
        <p:spPr>
          <a:xfrm>
            <a:off x="9023805" y="6378921"/>
            <a:ext cx="1305593" cy="272977"/>
          </a:xfrm>
          <a:prstGeom prst="rect">
            <a:avLst/>
          </a:prstGeom>
          <a:solidFill>
            <a:srgbClr val="009999"/>
          </a:solidFill>
          <a:ln w="6350" cmpd="sng">
            <a:noFill/>
          </a:ln>
        </p:spPr>
        <p:txBody>
          <a:bodyPr wrap="square" lIns="96000" tIns="33600" rIns="96000" bIns="33600" rtlCol="0">
            <a:spAutoFit/>
          </a:bodyPr>
          <a:lstStyle/>
          <a:p>
            <a:pPr algn="ctr"/>
            <a:r>
              <a:rPr lang="en-US" altLang="ja-JP" sz="1333">
                <a:solidFill>
                  <a:schemeClr val="bg1"/>
                </a:solidFill>
                <a:latin typeface="游ゴシック"/>
                <a:ea typeface="游ゴシック"/>
                <a:cs typeface="游ゴシック"/>
              </a:rPr>
              <a:t>confidential</a:t>
            </a:r>
            <a:endParaRPr kumimoji="1" lang="ja-JP" altLang="en-US" sz="1333">
              <a:solidFill>
                <a:schemeClr val="bg1"/>
              </a:solidFill>
              <a:latin typeface="游ゴシック"/>
              <a:ea typeface="游ゴシック"/>
              <a:cs typeface="游ゴシック"/>
            </a:endParaRPr>
          </a:p>
        </p:txBody>
      </p: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BA44C09A-82B1-42EF-A683-321BEC153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4602" y="1114981"/>
            <a:ext cx="2962797" cy="15335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EBD3598-F6E6-435C-B7F9-875A85FB1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974" y="6086287"/>
            <a:ext cx="1305593" cy="585267"/>
          </a:xfrm>
          <a:prstGeom prst="rect">
            <a:avLst/>
          </a:prstGeom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8E16EB4-8DAC-497F-84CB-622C6CD865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7622" y="2857637"/>
            <a:ext cx="9376756" cy="6879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タイトルを入力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039B532-DAE4-4599-884D-E5EA3850A90D}"/>
              </a:ext>
            </a:extLst>
          </p:cNvPr>
          <p:cNvSpPr/>
          <p:nvPr userDrawn="1"/>
        </p:nvSpPr>
        <p:spPr>
          <a:xfrm>
            <a:off x="3646640" y="6378921"/>
            <a:ext cx="4898715" cy="524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rgbClr val="292929"/>
                </a:solidFill>
              </a:rPr>
              <a:t>Copyright</a:t>
            </a:r>
            <a:r>
              <a:rPr kumimoji="1" lang="ja-JP" altLang="en-US" sz="800" dirty="0">
                <a:solidFill>
                  <a:srgbClr val="292929"/>
                </a:solidFill>
              </a:rPr>
              <a:t> </a:t>
            </a:r>
            <a:r>
              <a:rPr kumimoji="1" lang="en-US" altLang="ja-JP" sz="800" dirty="0">
                <a:solidFill>
                  <a:srgbClr val="292929"/>
                </a:solidFill>
              </a:rPr>
              <a:t>© ADVANTAGE Risk Management Co.,</a:t>
            </a:r>
            <a:r>
              <a:rPr kumimoji="1" lang="en-US" altLang="ja-JP" sz="800" dirty="0" err="1">
                <a:solidFill>
                  <a:srgbClr val="292929"/>
                </a:solidFill>
              </a:rPr>
              <a:t>Ltd.All</a:t>
            </a:r>
            <a:r>
              <a:rPr kumimoji="1" lang="en-US" altLang="ja-JP" sz="800" dirty="0">
                <a:solidFill>
                  <a:srgbClr val="292929"/>
                </a:solidFill>
              </a:rPr>
              <a:t> Rights Reserved.</a:t>
            </a:r>
            <a:endParaRPr kumimoji="1" lang="ja-JP" altLang="en-US" sz="800" dirty="0">
              <a:solidFill>
                <a:srgbClr val="292929"/>
              </a:solidFill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2C64BC3C-6023-45DA-82B5-BA2EF0B30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14716" y="5601929"/>
            <a:ext cx="5162549" cy="452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rgbClr val="292929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20" name="テキスト プレースホルダー 14">
            <a:extLst>
              <a:ext uri="{FF2B5EF4-FFF2-40B4-BE49-F238E27FC236}">
                <a16:creationId xmlns:a16="http://schemas.microsoft.com/office/drawing/2014/main" id="{64290C3C-3884-400B-84AC-2286D84876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4726" y="5946321"/>
            <a:ext cx="5162549" cy="452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rgbClr val="292929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  <p:sp>
        <p:nvSpPr>
          <p:cNvPr id="21" name="テキスト プレースホルダー 14">
            <a:extLst>
              <a:ext uri="{FF2B5EF4-FFF2-40B4-BE49-F238E27FC236}">
                <a16:creationId xmlns:a16="http://schemas.microsoft.com/office/drawing/2014/main" id="{C74F14E6-4A91-497C-8C7B-0EA7F51C04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14716" y="5109982"/>
            <a:ext cx="5162549" cy="452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67">
                <a:solidFill>
                  <a:srgbClr val="292929"/>
                </a:solidFill>
              </a:defRPr>
            </a:lvl1pPr>
          </a:lstStyle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670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1_タイトルとコンテン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BB5BA44-39B5-46DA-A8E1-3EDFD75B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40" y="387469"/>
            <a:ext cx="9609666" cy="54889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FEA294F-2CA7-4C1F-931F-E50EDA07ED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0592"/>
            <a:ext cx="11217572" cy="5447747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77E1A9-756C-4D5D-B525-B29C65436851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E6BA704-8099-4CFD-B757-CCDD07033004}"/>
              </a:ext>
            </a:extLst>
          </p:cNvPr>
          <p:cNvGrpSpPr/>
          <p:nvPr userDrawn="1"/>
        </p:nvGrpSpPr>
        <p:grpSpPr>
          <a:xfrm>
            <a:off x="487214" y="369718"/>
            <a:ext cx="477402" cy="466137"/>
            <a:chOff x="346559" y="431486"/>
            <a:chExt cx="913787" cy="89222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861B1AE-3BFF-46F4-816E-80321C7771E9}"/>
                </a:ext>
              </a:extLst>
            </p:cNvPr>
            <p:cNvSpPr/>
            <p:nvPr userDrawn="1"/>
          </p:nvSpPr>
          <p:spPr>
            <a:xfrm>
              <a:off x="462382" y="525747"/>
              <a:ext cx="797964" cy="797964"/>
            </a:xfrm>
            <a:prstGeom prst="rect">
              <a:avLst/>
            </a:prstGeom>
            <a:solidFill>
              <a:srgbClr val="AEE0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31F95620-840A-45E0-ACB8-9B67F1D4BCC9}"/>
                </a:ext>
              </a:extLst>
            </p:cNvPr>
            <p:cNvSpPr/>
            <p:nvPr userDrawn="1"/>
          </p:nvSpPr>
          <p:spPr>
            <a:xfrm>
              <a:off x="346559" y="431486"/>
              <a:ext cx="797964" cy="797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16" name="スライド番号プレースホルダー 5">
            <a:extLst>
              <a:ext uri="{FF2B5EF4-FFF2-40B4-BE49-F238E27FC236}">
                <a16:creationId xmlns:a16="http://schemas.microsoft.com/office/drawing/2014/main" id="{E9A2AADA-DB13-413A-8B0D-A3E2361252F4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6944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2-1_タイトルとコンテン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27E17AF-2B7D-4FEE-8813-6475E3DD5D95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9C49496-B577-4225-9D1A-BFE7DCF466F2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pic>
        <p:nvPicPr>
          <p:cNvPr id="21" name="図 20" descr="ロゴ&#10;&#10;自動的に生成された説明">
            <a:extLst>
              <a:ext uri="{FF2B5EF4-FFF2-40B4-BE49-F238E27FC236}">
                <a16:creationId xmlns:a16="http://schemas.microsoft.com/office/drawing/2014/main" id="{19C94A04-F6A1-4B90-9744-974813BF7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22" name="スライド番号プレースホルダー 5">
            <a:extLst>
              <a:ext uri="{FF2B5EF4-FFF2-40B4-BE49-F238E27FC236}">
                <a16:creationId xmlns:a16="http://schemas.microsoft.com/office/drawing/2014/main" id="{D70BEE0A-6254-440D-9C64-A9A35F07B967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6E81199-CFB0-4547-AD40-57A090A81C93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j-ea"/>
                <a:ea typeface="+mj-ea"/>
              </a:rPr>
              <a:t>[ confidential ] © Advantage Risk Management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9D26CF8-B6CB-445D-BD83-594FFC38893A}"/>
              </a:ext>
            </a:extLst>
          </p:cNvPr>
          <p:cNvCxnSpPr/>
          <p:nvPr userDrawn="1"/>
        </p:nvCxnSpPr>
        <p:spPr>
          <a:xfrm>
            <a:off x="0" y="640818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C0C5113-0F77-4395-96C6-C438A25A0AC4}"/>
              </a:ext>
            </a:extLst>
          </p:cNvPr>
          <p:cNvGrpSpPr/>
          <p:nvPr userDrawn="1"/>
        </p:nvGrpSpPr>
        <p:grpSpPr>
          <a:xfrm>
            <a:off x="0" y="1264401"/>
            <a:ext cx="12192000" cy="5319785"/>
            <a:chOff x="-1683806" y="2342591"/>
            <a:chExt cx="12192000" cy="5319785"/>
          </a:xfrm>
        </p:grpSpPr>
        <p:pic>
          <p:nvPicPr>
            <p:cNvPr id="26" name="図 25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A4B3901A-3511-496C-B001-64172CF9995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751"/>
            <a:stretch/>
          </p:blipFill>
          <p:spPr>
            <a:xfrm>
              <a:off x="-1683806" y="4984537"/>
              <a:ext cx="2059052" cy="2664162"/>
            </a:xfrm>
            <a:prstGeom prst="rect">
              <a:avLst/>
            </a:prstGeom>
          </p:spPr>
        </p:pic>
        <p:pic>
          <p:nvPicPr>
            <p:cNvPr id="44" name="図 43" descr="アイコン&#10;&#10;中程度の精度で自動的に生成された説明">
              <a:extLst>
                <a:ext uri="{FF2B5EF4-FFF2-40B4-BE49-F238E27FC236}">
                  <a16:creationId xmlns:a16="http://schemas.microsoft.com/office/drawing/2014/main" id="{80BCA024-89FA-46C4-9E1C-1C8A15CC402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9923"/>
            <a:stretch/>
          </p:blipFill>
          <p:spPr>
            <a:xfrm>
              <a:off x="5907814" y="2359468"/>
              <a:ext cx="4600380" cy="5302908"/>
            </a:xfrm>
            <a:prstGeom prst="rect">
              <a:avLst/>
            </a:prstGeom>
          </p:spPr>
        </p:pic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1B26C60-FC5D-4818-B436-984C39535DAC}"/>
                </a:ext>
              </a:extLst>
            </p:cNvPr>
            <p:cNvSpPr/>
            <p:nvPr userDrawn="1"/>
          </p:nvSpPr>
          <p:spPr>
            <a:xfrm>
              <a:off x="-1683806" y="2342591"/>
              <a:ext cx="12192000" cy="5220027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0F79951-F3F2-4267-9A1E-E11297B3D611}"/>
              </a:ext>
            </a:extLst>
          </p:cNvPr>
          <p:cNvSpPr/>
          <p:nvPr userDrawn="1"/>
        </p:nvSpPr>
        <p:spPr>
          <a:xfrm>
            <a:off x="2192962" y="417371"/>
            <a:ext cx="4150733" cy="806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4800" b="1" dirty="0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CONTENTS</a:t>
            </a:r>
            <a:endParaRPr lang="ja-JP" altLang="en-US" sz="4800" b="1" dirty="0">
              <a:solidFill>
                <a:srgbClr val="009999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3E3F0A5-7FE5-4ABF-AFA4-ECD5C112668E}"/>
              </a:ext>
            </a:extLst>
          </p:cNvPr>
          <p:cNvSpPr txBox="1"/>
          <p:nvPr userDrawn="1"/>
        </p:nvSpPr>
        <p:spPr>
          <a:xfrm>
            <a:off x="5982084" y="652488"/>
            <a:ext cx="1233906" cy="42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dirty="0">
                <a:latin typeface="+mn-ea"/>
              </a:rPr>
              <a:t>目　次</a:t>
            </a: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D8080131-1666-4B70-AF3A-02472DE1BD56}"/>
              </a:ext>
            </a:extLst>
          </p:cNvPr>
          <p:cNvGrpSpPr/>
          <p:nvPr userDrawn="1"/>
        </p:nvGrpSpPr>
        <p:grpSpPr>
          <a:xfrm>
            <a:off x="2189909" y="946461"/>
            <a:ext cx="5536933" cy="266390"/>
            <a:chOff x="2248525" y="948133"/>
            <a:chExt cx="5536933" cy="266390"/>
          </a:xfrm>
        </p:grpSpPr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6373DE17-4BC0-4C21-82C3-3C913E7A2F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48525" y="1214523"/>
              <a:ext cx="5536933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E48C44A5-9573-4528-98E6-5E807B44EFFF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519690" y="948133"/>
              <a:ext cx="265768" cy="26639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図 50" descr="アイコン&#10;&#10;自動的に生成された説明">
            <a:extLst>
              <a:ext uri="{FF2B5EF4-FFF2-40B4-BE49-F238E27FC236}">
                <a16:creationId xmlns:a16="http://schemas.microsoft.com/office/drawing/2014/main" id="{B75CA86A-9844-4C82-8E69-DD32C67D06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149" y="374272"/>
            <a:ext cx="1142450" cy="1144377"/>
          </a:xfrm>
          <a:prstGeom prst="rect">
            <a:avLst/>
          </a:prstGeom>
        </p:spPr>
      </p:pic>
      <p:sp>
        <p:nvSpPr>
          <p:cNvPr id="52" name="コンテンツ プレースホルダー 11">
            <a:extLst>
              <a:ext uri="{FF2B5EF4-FFF2-40B4-BE49-F238E27FC236}">
                <a16:creationId xmlns:a16="http://schemas.microsoft.com/office/drawing/2014/main" id="{93CE78AF-8B7B-4F30-A1F9-E90EE189E3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9909" y="1625421"/>
            <a:ext cx="8818256" cy="4497985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 sz="2133">
                <a:solidFill>
                  <a:srgbClr val="292929"/>
                </a:solidFill>
              </a:defRPr>
            </a:lvl2pPr>
            <a:lvl3pPr>
              <a:defRPr sz="1867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9758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-1_タイトルとコンテンツ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DCFE972E-49CB-4583-87EF-820241BE3C5D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77E1A9-756C-4D5D-B525-B29C65436851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j-ea"/>
                <a:ea typeface="+mj-ea"/>
              </a:rPr>
              <a:t>[ confidential ] © Advantage Risk Management</a:t>
            </a:r>
          </a:p>
        </p:txBody>
      </p:sp>
      <p:sp>
        <p:nvSpPr>
          <p:cNvPr id="16" name="平行四辺形 15">
            <a:extLst>
              <a:ext uri="{FF2B5EF4-FFF2-40B4-BE49-F238E27FC236}">
                <a16:creationId xmlns:a16="http://schemas.microsoft.com/office/drawing/2014/main" id="{BEB8B22A-4263-4FFE-939D-C431916AF3E2}"/>
              </a:ext>
            </a:extLst>
          </p:cNvPr>
          <p:cNvSpPr/>
          <p:nvPr userDrawn="1"/>
        </p:nvSpPr>
        <p:spPr>
          <a:xfrm>
            <a:off x="5080986" y="90989"/>
            <a:ext cx="5690047" cy="6772940"/>
          </a:xfrm>
          <a:prstGeom prst="parallelogram">
            <a:avLst>
              <a:gd name="adj" fmla="val 60387"/>
            </a:avLst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D9D6A384-D123-4B4B-9355-1D7E5C722526}"/>
              </a:ext>
            </a:extLst>
          </p:cNvPr>
          <p:cNvCxnSpPr/>
          <p:nvPr userDrawn="1"/>
        </p:nvCxnSpPr>
        <p:spPr>
          <a:xfrm>
            <a:off x="0" y="640818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3858DA-451F-462E-951C-68E0EB2EBCC0}"/>
              </a:ext>
            </a:extLst>
          </p:cNvPr>
          <p:cNvSpPr/>
          <p:nvPr userDrawn="1"/>
        </p:nvSpPr>
        <p:spPr>
          <a:xfrm>
            <a:off x="2192962" y="417371"/>
            <a:ext cx="4150733" cy="806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4800" b="1" dirty="0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CONTENTS</a:t>
            </a:r>
            <a:endParaRPr lang="ja-JP" altLang="en-US" sz="4800" b="1" dirty="0">
              <a:solidFill>
                <a:srgbClr val="009999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DE8E9D-5072-455E-A90B-1ED8D744D941}"/>
              </a:ext>
            </a:extLst>
          </p:cNvPr>
          <p:cNvSpPr txBox="1"/>
          <p:nvPr userDrawn="1"/>
        </p:nvSpPr>
        <p:spPr>
          <a:xfrm>
            <a:off x="5982084" y="652488"/>
            <a:ext cx="1233906" cy="427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dirty="0">
                <a:latin typeface="+mn-ea"/>
              </a:rPr>
              <a:t>目　次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8F5F697-0BC3-4F66-A9A2-316BBB95C19E}"/>
              </a:ext>
            </a:extLst>
          </p:cNvPr>
          <p:cNvGrpSpPr/>
          <p:nvPr userDrawn="1"/>
        </p:nvGrpSpPr>
        <p:grpSpPr>
          <a:xfrm>
            <a:off x="2189909" y="946461"/>
            <a:ext cx="5536933" cy="266390"/>
            <a:chOff x="2248525" y="948133"/>
            <a:chExt cx="5536933" cy="266390"/>
          </a:xfrm>
        </p:grpSpPr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A246D1ED-F604-480D-BFB4-AF3952D17B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248525" y="1214523"/>
              <a:ext cx="5536933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BA45E014-37FD-4AEE-827F-658246C0B265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7519690" y="948133"/>
              <a:ext cx="265768" cy="26639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B3313632-9EDF-4B2A-B29B-500DAA450F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149" y="374272"/>
            <a:ext cx="1142450" cy="1144377"/>
          </a:xfrm>
          <a:prstGeom prst="rect">
            <a:avLst/>
          </a:prstGeom>
        </p:spPr>
      </p:pic>
      <p:sp>
        <p:nvSpPr>
          <p:cNvPr id="23" name="コンテンツ プレースホルダー 11">
            <a:extLst>
              <a:ext uri="{FF2B5EF4-FFF2-40B4-BE49-F238E27FC236}">
                <a16:creationId xmlns:a16="http://schemas.microsoft.com/office/drawing/2014/main" id="{1EAB09FE-3025-4FDD-9318-9974D54CF6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89909" y="1625421"/>
            <a:ext cx="8818256" cy="4497985"/>
          </a:xfrm>
        </p:spPr>
        <p:txBody>
          <a:bodyPr/>
          <a:lstStyle>
            <a:lvl1pPr>
              <a:defRPr>
                <a:solidFill>
                  <a:srgbClr val="292929"/>
                </a:solidFill>
              </a:defRPr>
            </a:lvl1pPr>
            <a:lvl2pPr>
              <a:defRPr sz="2133">
                <a:solidFill>
                  <a:srgbClr val="292929"/>
                </a:solidFill>
              </a:defRPr>
            </a:lvl2pPr>
            <a:lvl3pPr>
              <a:defRPr sz="1867">
                <a:solidFill>
                  <a:srgbClr val="292929"/>
                </a:solidFill>
              </a:defRPr>
            </a:lvl3pPr>
            <a:lvl4pPr>
              <a:defRPr sz="1600">
                <a:solidFill>
                  <a:srgbClr val="292929"/>
                </a:solidFill>
              </a:defRPr>
            </a:lvl4pPr>
            <a:lvl5pPr>
              <a:defRPr sz="1600">
                <a:solidFill>
                  <a:srgbClr val="292929"/>
                </a:solidFill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4900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2_タイトルとコンテンツ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BB5BA44-39B5-46DA-A8E1-3EDFD75B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4" y="270008"/>
            <a:ext cx="10470346" cy="54889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FEA294F-2CA7-4C1F-931F-E50EDA07ED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997832"/>
            <a:ext cx="11217572" cy="5530508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8D5042-5777-4670-A7B5-F3D6D58D693D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13F2B836-E183-4A94-98C0-B7B2C1FB30BA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283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3_タイトルとコンテンツ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BB5BA44-39B5-46DA-A8E1-3EDFD75B6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4" y="270008"/>
            <a:ext cx="10485586" cy="548897"/>
          </a:xfrm>
        </p:spPr>
        <p:txBody>
          <a:bodyPr anchor="ctr">
            <a:no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EFEA294F-2CA7-4C1F-931F-E50EDA07ED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8912"/>
            <a:ext cx="11217572" cy="5439427"/>
          </a:xfrm>
        </p:spPr>
        <p:txBody>
          <a:bodyPr/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CB42380-D92F-47FE-AA12-3243A515A4F3}"/>
              </a:ext>
            </a:extLst>
          </p:cNvPr>
          <p:cNvGrpSpPr/>
          <p:nvPr userDrawn="1"/>
        </p:nvGrpSpPr>
        <p:grpSpPr>
          <a:xfrm>
            <a:off x="0" y="4724310"/>
            <a:ext cx="1555198" cy="1804030"/>
            <a:chOff x="0" y="3235827"/>
            <a:chExt cx="1206512" cy="1399554"/>
          </a:xfrm>
        </p:grpSpPr>
        <p:sp>
          <p:nvSpPr>
            <p:cNvPr id="14" name="二等辺三角形 13">
              <a:extLst>
                <a:ext uri="{FF2B5EF4-FFF2-40B4-BE49-F238E27FC236}">
                  <a16:creationId xmlns:a16="http://schemas.microsoft.com/office/drawing/2014/main" id="{667A7DAD-A585-48D3-B0F6-0AD55BE67AAD}"/>
                </a:ext>
              </a:extLst>
            </p:cNvPr>
            <p:cNvSpPr/>
            <p:nvPr userDrawn="1"/>
          </p:nvSpPr>
          <p:spPr>
            <a:xfrm rot="5400000">
              <a:off x="-96521" y="3332348"/>
              <a:ext cx="1399554" cy="1206512"/>
            </a:xfrm>
            <a:prstGeom prst="triangle">
              <a:avLst/>
            </a:prstGeom>
            <a:solidFill>
              <a:schemeClr val="accent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588DCC72-E9BE-4E8F-95C9-763D9BA08230}"/>
                </a:ext>
              </a:extLst>
            </p:cNvPr>
            <p:cNvSpPr/>
            <p:nvPr userDrawn="1"/>
          </p:nvSpPr>
          <p:spPr>
            <a:xfrm>
              <a:off x="307235" y="4226232"/>
              <a:ext cx="350729" cy="350729"/>
            </a:xfrm>
            <a:prstGeom prst="rect">
              <a:avLst/>
            </a:prstGeom>
            <a:solidFill>
              <a:schemeClr val="accent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C164452-F752-4587-980D-5C5AA1FC5099}"/>
              </a:ext>
            </a:extLst>
          </p:cNvPr>
          <p:cNvGrpSpPr/>
          <p:nvPr userDrawn="1"/>
        </p:nvGrpSpPr>
        <p:grpSpPr>
          <a:xfrm rot="10800000">
            <a:off x="10636801" y="997832"/>
            <a:ext cx="1555198" cy="1804030"/>
            <a:chOff x="0" y="3235827"/>
            <a:chExt cx="1206512" cy="1399554"/>
          </a:xfrm>
          <a:solidFill>
            <a:schemeClr val="bg1">
              <a:lumMod val="50000"/>
              <a:alpha val="18000"/>
            </a:schemeClr>
          </a:solidFill>
        </p:grpSpPr>
        <p:sp>
          <p:nvSpPr>
            <p:cNvPr id="17" name="二等辺三角形 16">
              <a:extLst>
                <a:ext uri="{FF2B5EF4-FFF2-40B4-BE49-F238E27FC236}">
                  <a16:creationId xmlns:a16="http://schemas.microsoft.com/office/drawing/2014/main" id="{0CC058A1-B12F-4C48-9AC8-1FD45C7F571C}"/>
                </a:ext>
              </a:extLst>
            </p:cNvPr>
            <p:cNvSpPr/>
            <p:nvPr userDrawn="1"/>
          </p:nvSpPr>
          <p:spPr>
            <a:xfrm rot="5400000">
              <a:off x="-96521" y="3332348"/>
              <a:ext cx="1399554" cy="12065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ECF1D1B-AB65-4E02-8313-B4CCC14CCE99}"/>
                </a:ext>
              </a:extLst>
            </p:cNvPr>
            <p:cNvSpPr/>
            <p:nvPr userDrawn="1"/>
          </p:nvSpPr>
          <p:spPr>
            <a:xfrm>
              <a:off x="333663" y="3288986"/>
              <a:ext cx="350729" cy="3507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E994F5F-9A01-4CDF-BCA9-C77BC286616D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sp>
        <p:nvSpPr>
          <p:cNvPr id="19" name="スライド番号プレースホルダー 5">
            <a:extLst>
              <a:ext uri="{FF2B5EF4-FFF2-40B4-BE49-F238E27FC236}">
                <a16:creationId xmlns:a16="http://schemas.microsoft.com/office/drawing/2014/main" id="{3CB6FE90-EE8D-44D8-960A-4C5DCBFB5D45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91202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-2_タイトルとコンテンツ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1" y="0"/>
            <a:ext cx="12192000" cy="84667"/>
          </a:xfrm>
          <a:prstGeom prst="rect">
            <a:avLst/>
          </a:prstGeom>
          <a:solidFill>
            <a:srgbClr val="0099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5FBB4E6-64C2-4201-A199-711257F0384B}"/>
              </a:ext>
            </a:extLst>
          </p:cNvPr>
          <p:cNvSpPr/>
          <p:nvPr userDrawn="1"/>
        </p:nvSpPr>
        <p:spPr>
          <a:xfrm>
            <a:off x="2" y="0"/>
            <a:ext cx="1286932" cy="84667"/>
          </a:xfrm>
          <a:prstGeom prst="rect">
            <a:avLst/>
          </a:prstGeom>
          <a:solidFill>
            <a:srgbClr val="AEE0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6000" rtlCol="0" anchor="ctr"/>
          <a:lstStyle/>
          <a:p>
            <a:pPr algn="ctr"/>
            <a:endParaRPr kumimoji="1" lang="ja-JP" altLang="en-US" sz="1600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5F50D329-8759-4318-B2A7-A058D09D3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41295" y="266801"/>
            <a:ext cx="1063491" cy="54889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8D5042-5777-4670-A7B5-F3D6D58D693D}"/>
              </a:ext>
            </a:extLst>
          </p:cNvPr>
          <p:cNvSpPr/>
          <p:nvPr userDrawn="1"/>
        </p:nvSpPr>
        <p:spPr>
          <a:xfrm>
            <a:off x="81846" y="6568063"/>
            <a:ext cx="357967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[ confidential ] © </a:t>
            </a:r>
            <a:r>
              <a:rPr kumimoji="1" lang="en-US" altLang="ja-JP" sz="800" dirty="0">
                <a:solidFill>
                  <a:srgbClr val="292929"/>
                </a:solidFill>
                <a:latin typeface="+mn-ea"/>
                <a:ea typeface="+mn-ea"/>
              </a:rPr>
              <a:t>ADVANTAGE Risk Management </a:t>
            </a:r>
            <a:endParaRPr lang="en-US" altLang="ja-JP" sz="800" dirty="0">
              <a:solidFill>
                <a:srgbClr val="292929"/>
              </a:solidFill>
              <a:latin typeface="+mn-ea"/>
              <a:ea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DAFCCA4-E9CF-46B9-9139-748990427A03}"/>
              </a:ext>
            </a:extLst>
          </p:cNvPr>
          <p:cNvSpPr/>
          <p:nvPr userDrawn="1"/>
        </p:nvSpPr>
        <p:spPr>
          <a:xfrm>
            <a:off x="1841405" y="1115288"/>
            <a:ext cx="7952992" cy="4424479"/>
          </a:xfrm>
          <a:prstGeom prst="rect">
            <a:avLst/>
          </a:prstGeom>
          <a:solidFill>
            <a:srgbClr val="EBF5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88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9F792EC-7961-4F72-8990-5BFA8191B623}"/>
              </a:ext>
            </a:extLst>
          </p:cNvPr>
          <p:cNvSpPr/>
          <p:nvPr userDrawn="1"/>
        </p:nvSpPr>
        <p:spPr>
          <a:xfrm>
            <a:off x="0" y="1115288"/>
            <a:ext cx="1759690" cy="4424479"/>
          </a:xfrm>
          <a:prstGeom prst="rect">
            <a:avLst/>
          </a:prstGeom>
          <a:solidFill>
            <a:schemeClr val="accent1">
              <a:alpha val="9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0500" rtlCol="0" anchor="ctr"/>
          <a:lstStyle/>
          <a:p>
            <a:pPr algn="ctr"/>
            <a:endParaRPr kumimoji="1" lang="ja-JP" altLang="en-US" sz="675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C831677-DA64-4D4A-BDFD-37FCEF7087EE}"/>
              </a:ext>
            </a:extLst>
          </p:cNvPr>
          <p:cNvSpPr/>
          <p:nvPr userDrawn="1"/>
        </p:nvSpPr>
        <p:spPr>
          <a:xfrm>
            <a:off x="1758397" y="1115288"/>
            <a:ext cx="270815" cy="4424479"/>
          </a:xfrm>
          <a:prstGeom prst="rect">
            <a:avLst/>
          </a:prstGeom>
          <a:solidFill>
            <a:srgbClr val="AEE0DF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0500" rtlCol="0" anchor="ctr"/>
          <a:lstStyle/>
          <a:p>
            <a:pPr algn="ctr"/>
            <a:endParaRPr kumimoji="1" lang="ja-JP" altLang="en-US" sz="675" b="0" i="0">
              <a:solidFill>
                <a:srgbClr val="FABE00"/>
              </a:solidFill>
              <a:latin typeface="Yu Gothic Light" panose="020B0300000000000000" pitchFamily="34" charset="-128"/>
              <a:ea typeface="Yu Gothic Light" panose="020B0300000000000000" pitchFamily="34" charset="-128"/>
              <a:cs typeface="メイリオ" pitchFamily="50" charset="-128"/>
            </a:endParaRPr>
          </a:p>
        </p:txBody>
      </p:sp>
      <p:sp>
        <p:nvSpPr>
          <p:cNvPr id="16" name="テキスト プレースホルダー 28">
            <a:extLst>
              <a:ext uri="{FF2B5EF4-FFF2-40B4-BE49-F238E27FC236}">
                <a16:creationId xmlns:a16="http://schemas.microsoft.com/office/drawing/2014/main" id="{0F2D2E3A-682F-468F-994B-928BACAB81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969592"/>
            <a:ext cx="1759690" cy="291881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4950" b="1">
                <a:solidFill>
                  <a:schemeClr val="bg1"/>
                </a:solidFill>
                <a:latin typeface="Arial"/>
                <a:ea typeface="游ゴシック"/>
              </a:defRPr>
            </a:lvl1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9EE58BA-00B2-4143-A1FA-D9F96F6638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92063" y="2736977"/>
            <a:ext cx="7051675" cy="1181100"/>
          </a:xfrm>
        </p:spPr>
        <p:txBody>
          <a:bodyPr anchor="ctr">
            <a:normAutofit/>
          </a:bodyPr>
          <a:lstStyle>
            <a:lvl1pPr marL="0" indent="0">
              <a:buNone/>
              <a:defRPr sz="4400" b="1">
                <a:solidFill>
                  <a:srgbClr val="009999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タイトル</a:t>
            </a:r>
          </a:p>
        </p:txBody>
      </p:sp>
      <p:sp>
        <p:nvSpPr>
          <p:cNvPr id="17" name="スライド番号プレースホルダー 5">
            <a:extLst>
              <a:ext uri="{FF2B5EF4-FFF2-40B4-BE49-F238E27FC236}">
                <a16:creationId xmlns:a16="http://schemas.microsoft.com/office/drawing/2014/main" id="{F7F0B5D2-B759-4A69-80F8-4A9D2212A1C2}"/>
              </a:ext>
            </a:extLst>
          </p:cNvPr>
          <p:cNvSpPr txBox="1">
            <a:spLocks/>
          </p:cNvSpPr>
          <p:nvPr userDrawn="1"/>
        </p:nvSpPr>
        <p:spPr>
          <a:xfrm>
            <a:off x="8999255" y="645806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96D5EA-B9C3-334F-8F4B-B0C747466202}" type="slidenum">
              <a:rPr lang="ja-JP" altLang="en-US" sz="2133" smtClean="0">
                <a:solidFill>
                  <a:srgbClr val="292929"/>
                </a:solidFill>
                <a:latin typeface="游ゴシック"/>
                <a:ea typeface="游ゴシック"/>
              </a:rPr>
              <a:pPr/>
              <a:t>‹#›</a:t>
            </a:fld>
            <a:endParaRPr lang="ja-JP" altLang="en-US" sz="2133" dirty="0">
              <a:solidFill>
                <a:srgbClr val="292929"/>
              </a:solidFill>
              <a:latin typeface="游ゴシック"/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1303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裏表紙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0F212B9-EFE8-4BBB-A8E4-D42E3DA0CDB3}"/>
              </a:ext>
            </a:extLst>
          </p:cNvPr>
          <p:cNvGrpSpPr/>
          <p:nvPr userDrawn="1"/>
        </p:nvGrpSpPr>
        <p:grpSpPr>
          <a:xfrm>
            <a:off x="0" y="5052964"/>
            <a:ext cx="12192000" cy="687185"/>
            <a:chOff x="0" y="-16308"/>
            <a:chExt cx="9144000" cy="515389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5FBB4E6-64C2-4201-A199-711257F0384B}"/>
                </a:ext>
              </a:extLst>
            </p:cNvPr>
            <p:cNvSpPr/>
            <p:nvPr userDrawn="1"/>
          </p:nvSpPr>
          <p:spPr>
            <a:xfrm>
              <a:off x="0" y="-16308"/>
              <a:ext cx="8451850" cy="515389"/>
            </a:xfrm>
            <a:prstGeom prst="rect">
              <a:avLst/>
            </a:prstGeom>
            <a:solidFill>
              <a:srgbClr val="009999">
                <a:alpha val="89804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 sz="1600" b="0" i="0">
                <a:solidFill>
                  <a:srgbClr val="FABE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メイリオ" pitchFamily="50" charset="-128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C18E2CC-FC8C-4E3E-A444-3F5CE3115D4E}"/>
                </a:ext>
              </a:extLst>
            </p:cNvPr>
            <p:cNvSpPr/>
            <p:nvPr userDrawn="1"/>
          </p:nvSpPr>
          <p:spPr>
            <a:xfrm>
              <a:off x="8451850" y="-16308"/>
              <a:ext cx="692150" cy="515389"/>
            </a:xfrm>
            <a:prstGeom prst="rect">
              <a:avLst/>
            </a:prstGeom>
            <a:solidFill>
              <a:srgbClr val="AEE0D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 sz="1600" b="0" i="0">
                <a:solidFill>
                  <a:srgbClr val="FABE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メイリオ" pitchFamily="50" charset="-128"/>
              </a:endParaRPr>
            </a:p>
          </p:txBody>
        </p:sp>
      </p:grpSp>
      <p:pic>
        <p:nvPicPr>
          <p:cNvPr id="4" name="図 3" descr="ロゴ, 会社名&#10;&#10;自動的に生成された説明">
            <a:extLst>
              <a:ext uri="{FF2B5EF4-FFF2-40B4-BE49-F238E27FC236}">
                <a16:creationId xmlns:a16="http://schemas.microsoft.com/office/drawing/2014/main" id="{BA44C09A-82B1-42EF-A683-321BEC153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412" y="380185"/>
            <a:ext cx="3450793" cy="178611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EBD3598-F6E6-435C-B7F9-875A85FB1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540" y="6033129"/>
            <a:ext cx="1305593" cy="58526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039B532-DAE4-4599-884D-E5EA3850A90D}"/>
              </a:ext>
            </a:extLst>
          </p:cNvPr>
          <p:cNvSpPr/>
          <p:nvPr userDrawn="1"/>
        </p:nvSpPr>
        <p:spPr>
          <a:xfrm>
            <a:off x="3646642" y="6325763"/>
            <a:ext cx="4898715" cy="524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rgbClr val="292929"/>
                </a:solidFill>
              </a:rPr>
              <a:t>Copyright</a:t>
            </a:r>
            <a:r>
              <a:rPr kumimoji="1" lang="ja-JP" altLang="en-US" sz="800" dirty="0">
                <a:solidFill>
                  <a:srgbClr val="292929"/>
                </a:solidFill>
              </a:rPr>
              <a:t> </a:t>
            </a:r>
            <a:r>
              <a:rPr kumimoji="1" lang="en-US" altLang="ja-JP" sz="800" dirty="0">
                <a:solidFill>
                  <a:srgbClr val="292929"/>
                </a:solidFill>
              </a:rPr>
              <a:t>© ADVANTAGE Risk Management Co.,</a:t>
            </a:r>
            <a:r>
              <a:rPr kumimoji="1" lang="en-US" altLang="ja-JP" sz="800" dirty="0" err="1">
                <a:solidFill>
                  <a:srgbClr val="292929"/>
                </a:solidFill>
              </a:rPr>
              <a:t>Ltd.All</a:t>
            </a:r>
            <a:r>
              <a:rPr kumimoji="1" lang="en-US" altLang="ja-JP" sz="800" dirty="0">
                <a:solidFill>
                  <a:srgbClr val="292929"/>
                </a:solidFill>
              </a:rPr>
              <a:t> Rights Reserved.</a:t>
            </a:r>
            <a:endParaRPr kumimoji="1" lang="ja-JP" altLang="en-US" sz="8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18F1B4-77A6-44A3-9F30-36BADA59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805"/>
            <a:ext cx="10515600" cy="68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E9EC19-14FF-4A6D-8D71-4B50250AC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58240"/>
            <a:ext cx="10515600" cy="5198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8FCEC5-97EE-4AB8-B96B-97433360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956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92929"/>
                </a:solidFill>
              </a:defRPr>
            </a:lvl1pPr>
          </a:lstStyle>
          <a:p>
            <a:fld id="{6503FBB0-7B2B-49C6-8F4E-8DA3A77B5E0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958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6" r:id="rId3"/>
    <p:sldLayoutId id="2147483681" r:id="rId4"/>
    <p:sldLayoutId id="2147483682" r:id="rId5"/>
    <p:sldLayoutId id="2147483683" r:id="rId6"/>
    <p:sldLayoutId id="2147483685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1" kern="1200">
          <a:solidFill>
            <a:srgbClr val="009999"/>
          </a:solidFill>
          <a:latin typeface="游ゴシック" panose="020B0400000000000000" pitchFamily="50" charset="-128"/>
          <a:ea typeface="游ゴシック" panose="020B04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dca.armg-survey.com/#/login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7FC92-14F9-4B44-8E52-AF4989C1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427" y="3423141"/>
            <a:ext cx="9376756" cy="1251457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latin typeface="+mn-lt"/>
              </a:rPr>
              <a:t>導入説明資料</a:t>
            </a:r>
            <a:endParaRPr kumimoji="1" lang="ja-JP" altLang="en-US" sz="6000" dirty="0">
              <a:latin typeface="+mn-lt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9C1118-D9DF-46D2-98D9-EB08119ED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b="1" dirty="0"/>
              <a:t>アドバンテッジ ピディカ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83D7849-A1D6-4213-8556-81FED3CCBEA4}"/>
              </a:ext>
            </a:extLst>
          </p:cNvPr>
          <p:cNvSpPr/>
          <p:nvPr/>
        </p:nvSpPr>
        <p:spPr>
          <a:xfrm>
            <a:off x="592064" y="306831"/>
            <a:ext cx="7637536" cy="2641084"/>
          </a:xfrm>
          <a:prstGeom prst="rect">
            <a:avLst/>
          </a:prstGeom>
          <a:solidFill>
            <a:srgbClr val="AEE0D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b="1" dirty="0">
                <a:solidFill>
                  <a:srgbClr val="C00000"/>
                </a:solidFill>
              </a:rPr>
              <a:t>	</a:t>
            </a:r>
            <a:r>
              <a:rPr lang="ja-JP" altLang="en-US" sz="1600" b="1" dirty="0">
                <a:solidFill>
                  <a:srgbClr val="C00000"/>
                </a:solidFill>
              </a:rPr>
              <a:t>　</a:t>
            </a:r>
            <a:r>
              <a:rPr kumimoji="1" lang="ja-JP" altLang="en-US" b="1" dirty="0">
                <a:solidFill>
                  <a:srgbClr val="12284D"/>
                </a:solidFill>
              </a:rPr>
              <a:t>組織改善のけん引役となる管理職向けの導入説明資料です。</a:t>
            </a:r>
          </a:p>
          <a:p>
            <a:endParaRPr kumimoji="1" lang="en-US" altLang="ja-JP" b="1" dirty="0">
              <a:solidFill>
                <a:srgbClr val="12284D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b="1" dirty="0">
                <a:solidFill>
                  <a:srgbClr val="12284D"/>
                </a:solidFill>
              </a:rPr>
              <a:t>	</a:t>
            </a:r>
            <a:r>
              <a:rPr lang="ja-JP" altLang="en-US" b="1" dirty="0">
                <a:solidFill>
                  <a:srgbClr val="12284D"/>
                </a:solidFill>
              </a:rPr>
              <a:t>　</a:t>
            </a:r>
            <a:r>
              <a:rPr kumimoji="1" lang="ja-JP" altLang="en-US" b="1" dirty="0">
                <a:solidFill>
                  <a:srgbClr val="12284D"/>
                </a:solidFill>
              </a:rPr>
              <a:t>組織改善活動の</a:t>
            </a:r>
            <a:r>
              <a:rPr kumimoji="1" lang="en-US" altLang="ja-JP" b="1" dirty="0">
                <a:solidFill>
                  <a:srgbClr val="12284D"/>
                </a:solidFill>
              </a:rPr>
              <a:t>PDCA</a:t>
            </a:r>
            <a:r>
              <a:rPr kumimoji="1" lang="ja-JP" altLang="en-US" b="1" dirty="0">
                <a:solidFill>
                  <a:srgbClr val="12284D"/>
                </a:solidFill>
              </a:rPr>
              <a:t>を効果的に回すためには、</a:t>
            </a:r>
          </a:p>
          <a:p>
            <a:pPr>
              <a:lnSpc>
                <a:spcPct val="150000"/>
              </a:lnSpc>
            </a:pPr>
            <a:r>
              <a:rPr kumimoji="1" lang="en-US" altLang="ja-JP" b="1" dirty="0">
                <a:solidFill>
                  <a:srgbClr val="12284D"/>
                </a:solidFill>
              </a:rPr>
              <a:t>	</a:t>
            </a:r>
            <a:r>
              <a:rPr kumimoji="1" lang="ja-JP" altLang="en-US" b="1" dirty="0">
                <a:solidFill>
                  <a:srgbClr val="12284D"/>
                </a:solidFill>
              </a:rPr>
              <a:t>　現場の管理職のご理解が非常に重要です。</a:t>
            </a:r>
          </a:p>
          <a:p>
            <a:pPr>
              <a:lnSpc>
                <a:spcPct val="150000"/>
              </a:lnSpc>
            </a:pPr>
            <a:r>
              <a:rPr kumimoji="1" lang="en-US" altLang="ja-JP" b="1" dirty="0">
                <a:solidFill>
                  <a:srgbClr val="12284D"/>
                </a:solidFill>
              </a:rPr>
              <a:t>	</a:t>
            </a:r>
            <a:r>
              <a:rPr kumimoji="1" lang="ja-JP" altLang="en-US" b="1" dirty="0">
                <a:solidFill>
                  <a:srgbClr val="12284D"/>
                </a:solidFill>
              </a:rPr>
              <a:t>　貴社の組織改善活動のプランに沿って作成ください。</a:t>
            </a:r>
            <a:endParaRPr kumimoji="1" lang="en-US" altLang="ja-JP" b="1" dirty="0">
              <a:solidFill>
                <a:srgbClr val="12284D"/>
              </a:solidFill>
            </a:endParaRP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5BBB81A7-10F9-44A8-BEFC-340A870DBD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9" y="435336"/>
            <a:ext cx="767255" cy="764599"/>
          </a:xfrm>
          <a:prstGeom prst="rect">
            <a:avLst/>
          </a:prstGeom>
        </p:spPr>
      </p:pic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7B74E001-32E3-4E8B-A5D5-D40B4759525E}"/>
              </a:ext>
            </a:extLst>
          </p:cNvPr>
          <p:cNvSpPr txBox="1">
            <a:spLocks/>
          </p:cNvSpPr>
          <p:nvPr/>
        </p:nvSpPr>
        <p:spPr>
          <a:xfrm>
            <a:off x="3514725" y="5725204"/>
            <a:ext cx="5162549" cy="452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〇〇〇部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95464273-3EBF-4A8C-9D42-1C1987BFE4A9}"/>
              </a:ext>
            </a:extLst>
          </p:cNvPr>
          <p:cNvSpPr txBox="1">
            <a:spLocks/>
          </p:cNvSpPr>
          <p:nvPr/>
        </p:nvSpPr>
        <p:spPr>
          <a:xfrm>
            <a:off x="3514726" y="5272237"/>
            <a:ext cx="5162549" cy="452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〇〇年〇〇月吉日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7D80AF1-8E50-4249-8987-8BF68266911D}"/>
              </a:ext>
            </a:extLst>
          </p:cNvPr>
          <p:cNvSpPr/>
          <p:nvPr/>
        </p:nvSpPr>
        <p:spPr>
          <a:xfrm>
            <a:off x="10204043" y="939289"/>
            <a:ext cx="1478280" cy="482644"/>
          </a:xfrm>
          <a:prstGeom prst="rect">
            <a:avLst/>
          </a:prstGeom>
          <a:solidFill>
            <a:srgbClr val="19325B"/>
          </a:solidFill>
          <a:ln>
            <a:solidFill>
              <a:srgbClr val="193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管理職向け</a:t>
            </a:r>
          </a:p>
        </p:txBody>
      </p:sp>
    </p:spTree>
    <p:extLst>
      <p:ext uri="{BB962C8B-B14F-4D97-AF65-F5344CB8AC3E}">
        <p14:creationId xmlns:p14="http://schemas.microsoft.com/office/powerpoint/2010/main" val="225062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B3DD6-BA1F-4EBB-2028-4E50ABD4D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0F780F9-60B2-7BCE-4544-67ED8FD39AC1}"/>
              </a:ext>
            </a:extLst>
          </p:cNvPr>
          <p:cNvSpPr/>
          <p:nvPr/>
        </p:nvSpPr>
        <p:spPr>
          <a:xfrm>
            <a:off x="399244" y="1043583"/>
            <a:ext cx="11737866" cy="660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レポートは、調査グループ別結果一覧、調査グループ別結果一覧、個人別結果レポートの</a:t>
            </a:r>
            <a:r>
              <a:rPr lang="en-US" altLang="ja-JP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種類です。</a:t>
            </a:r>
            <a:endParaRPr lang="en-US" altLang="ja-JP" sz="1400" b="1" dirty="0">
              <a:solidFill>
                <a:srgbClr val="4D4D4D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各レポート結果の分析については、「結果の見方」資料をご参照ください。</a:t>
            </a: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</a:pP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74FFB61-7F0E-66A6-0C25-D005D668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レポートと結果の見方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476B06A-B9DB-CCDD-340B-648351D36E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47" t="11278" r="6897" b="11118"/>
          <a:stretch/>
        </p:blipFill>
        <p:spPr>
          <a:xfrm>
            <a:off x="456197" y="2169386"/>
            <a:ext cx="2990876" cy="1237329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A77B594-9D8F-40E1-98A8-F4868DC07528}"/>
              </a:ext>
            </a:extLst>
          </p:cNvPr>
          <p:cNvSpPr txBox="1"/>
          <p:nvPr/>
        </p:nvSpPr>
        <p:spPr>
          <a:xfrm>
            <a:off x="456196" y="1847587"/>
            <a:ext cx="2315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3">
                    <a:lumMod val="75000"/>
                  </a:schemeClr>
                </a:solidFill>
              </a:rPr>
              <a:t>調査グループ別結果一覧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E662BFF-372A-D1A0-1489-8604640353A8}"/>
              </a:ext>
            </a:extLst>
          </p:cNvPr>
          <p:cNvSpPr txBox="1"/>
          <p:nvPr/>
        </p:nvSpPr>
        <p:spPr>
          <a:xfrm>
            <a:off x="6323215" y="1810889"/>
            <a:ext cx="3039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3">
                    <a:lumMod val="75000"/>
                  </a:schemeClr>
                </a:solidFill>
              </a:rPr>
              <a:t>調査グループ別結果レポート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FE72A39-C684-19B3-4BC9-45D1133BBA8B}"/>
              </a:ext>
            </a:extLst>
          </p:cNvPr>
          <p:cNvGrpSpPr/>
          <p:nvPr/>
        </p:nvGrpSpPr>
        <p:grpSpPr>
          <a:xfrm>
            <a:off x="9319074" y="1792571"/>
            <a:ext cx="2416729" cy="3346891"/>
            <a:chOff x="6638693" y="4459288"/>
            <a:chExt cx="2076291" cy="2875424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F105ACCE-3BA3-F2AD-6A23-537A89B3C4E8}"/>
                </a:ext>
              </a:extLst>
            </p:cNvPr>
            <p:cNvSpPr txBox="1"/>
            <p:nvPr/>
          </p:nvSpPr>
          <p:spPr>
            <a:xfrm>
              <a:off x="6638693" y="4459288"/>
              <a:ext cx="20762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b="1" dirty="0">
                  <a:solidFill>
                    <a:schemeClr val="accent3">
                      <a:lumMod val="75000"/>
                    </a:schemeClr>
                  </a:solidFill>
                </a:rPr>
                <a:t>個人結果レポート</a:t>
              </a:r>
              <a:endParaRPr kumimoji="1" lang="ja-JP" altLang="en-US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4CFABA5E-5A1B-EC80-6C23-B58B12858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360" t="3945" r="6099" b="1972"/>
            <a:stretch/>
          </p:blipFill>
          <p:spPr>
            <a:xfrm>
              <a:off x="6638693" y="4801821"/>
              <a:ext cx="2076291" cy="2532891"/>
            </a:xfrm>
            <a:prstGeom prst="rect">
              <a:avLst/>
            </a:prstGeom>
          </p:spPr>
        </p:pic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99B75B-9CD1-D518-121C-2555C42DD01A}"/>
              </a:ext>
            </a:extLst>
          </p:cNvPr>
          <p:cNvSpPr txBox="1"/>
          <p:nvPr/>
        </p:nvSpPr>
        <p:spPr>
          <a:xfrm>
            <a:off x="3666316" y="1824331"/>
            <a:ext cx="2656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3">
                    <a:lumMod val="75000"/>
                  </a:schemeClr>
                </a:solidFill>
              </a:rPr>
              <a:t>分析レポート </a:t>
            </a:r>
            <a:r>
              <a:rPr lang="en-US" altLang="ja-JP" sz="800" dirty="0">
                <a:solidFill>
                  <a:schemeClr val="accent4"/>
                </a:solidFill>
              </a:rPr>
              <a:t>※</a:t>
            </a:r>
            <a:r>
              <a:rPr lang="ja-JP" altLang="en-US" sz="800" dirty="0">
                <a:solidFill>
                  <a:schemeClr val="accent4"/>
                </a:solidFill>
              </a:rPr>
              <a:t>一部のご契約プランのみ</a:t>
            </a:r>
            <a:endParaRPr kumimoji="1" lang="ja-JP" altLang="en-US" sz="800" dirty="0">
              <a:solidFill>
                <a:schemeClr val="accent4"/>
              </a:solidFill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199CA484-44C4-68DE-FAB5-A3749CC01935}"/>
              </a:ext>
            </a:extLst>
          </p:cNvPr>
          <p:cNvGrpSpPr/>
          <p:nvPr/>
        </p:nvGrpSpPr>
        <p:grpSpPr>
          <a:xfrm>
            <a:off x="3679016" y="2156615"/>
            <a:ext cx="2535580" cy="4298141"/>
            <a:chOff x="3679016" y="2146990"/>
            <a:chExt cx="2535580" cy="4298141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70E599E-0E1B-70EB-DDDB-17B3379E4733}"/>
                </a:ext>
              </a:extLst>
            </p:cNvPr>
            <p:cNvSpPr/>
            <p:nvPr/>
          </p:nvSpPr>
          <p:spPr>
            <a:xfrm>
              <a:off x="3679016" y="2848943"/>
              <a:ext cx="2533988" cy="3596188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7043CBB2-33DB-D87F-B2BF-BDEFC2E406FA}"/>
                </a:ext>
              </a:extLst>
            </p:cNvPr>
            <p:cNvGrpSpPr/>
            <p:nvPr/>
          </p:nvGrpSpPr>
          <p:grpSpPr>
            <a:xfrm>
              <a:off x="3680609" y="2146990"/>
              <a:ext cx="2533987" cy="4298141"/>
              <a:chOff x="5427471" y="4679831"/>
              <a:chExt cx="4205529" cy="7133405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E117F113-BCE5-2FFA-4A04-008C8DCE4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2041" b="79198"/>
              <a:stretch/>
            </p:blipFill>
            <p:spPr>
              <a:xfrm>
                <a:off x="5427471" y="4679831"/>
                <a:ext cx="4205529" cy="1648167"/>
              </a:xfrm>
              <a:prstGeom prst="rect">
                <a:avLst/>
              </a:prstGeom>
            </p:spPr>
          </p:pic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EAF15AB7-6007-2486-CF84-19EF25788C8D}"/>
                  </a:ext>
                </a:extLst>
              </p:cNvPr>
              <p:cNvSpPr/>
              <p:nvPr/>
            </p:nvSpPr>
            <p:spPr>
              <a:xfrm>
                <a:off x="5638800" y="4679832"/>
                <a:ext cx="3852333" cy="1648167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69F322B9-42DB-30A9-E36D-83BA7CC07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4" b="25315"/>
              <a:stretch/>
            </p:blipFill>
            <p:spPr>
              <a:xfrm>
                <a:off x="5672668" y="4763431"/>
                <a:ext cx="3753793" cy="7049805"/>
              </a:xfrm>
              <a:prstGeom prst="rect">
                <a:avLst/>
              </a:prstGeom>
            </p:spPr>
          </p:pic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3A243417-E0B8-8607-EF6C-C9CB00BFABA7}"/>
                </a:ext>
              </a:extLst>
            </p:cNvPr>
            <p:cNvGrpSpPr/>
            <p:nvPr/>
          </p:nvGrpSpPr>
          <p:grpSpPr>
            <a:xfrm>
              <a:off x="3828350" y="2757116"/>
              <a:ext cx="2268750" cy="803184"/>
              <a:chOff x="1164657" y="1943098"/>
              <a:chExt cx="7153843" cy="2532607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6F1D6EE4-C3D7-BB18-263F-032CF16B0F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2200" t="38913" r="3279" b="1992"/>
              <a:stretch/>
            </p:blipFill>
            <p:spPr>
              <a:xfrm>
                <a:off x="1164657" y="1943098"/>
                <a:ext cx="7153843" cy="2532607"/>
              </a:xfrm>
              <a:prstGeom prst="rect">
                <a:avLst/>
              </a:prstGeom>
            </p:spPr>
          </p:pic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4C202631-0A8C-A729-1ED6-66E1EFBA240C}"/>
                  </a:ext>
                </a:extLst>
              </p:cNvPr>
              <p:cNvSpPr/>
              <p:nvPr/>
            </p:nvSpPr>
            <p:spPr>
              <a:xfrm>
                <a:off x="7327900" y="1943100"/>
                <a:ext cx="990600" cy="35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8233B8AE-ADEF-890D-A82D-B01D3367CE9D}"/>
                </a:ext>
              </a:extLst>
            </p:cNvPr>
            <p:cNvSpPr/>
            <p:nvPr/>
          </p:nvSpPr>
          <p:spPr>
            <a:xfrm>
              <a:off x="5742566" y="5037863"/>
              <a:ext cx="314157" cy="112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39143AA-66E0-0C70-1920-EC0BDAD07434}"/>
                </a:ext>
              </a:extLst>
            </p:cNvPr>
            <p:cNvSpPr/>
            <p:nvPr/>
          </p:nvSpPr>
          <p:spPr>
            <a:xfrm>
              <a:off x="5742565" y="6131327"/>
              <a:ext cx="314157" cy="112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0" name="図 39">
            <a:extLst>
              <a:ext uri="{FF2B5EF4-FFF2-40B4-BE49-F238E27FC236}">
                <a16:creationId xmlns:a16="http://schemas.microsoft.com/office/drawing/2014/main" id="{665D5D24-6947-3C6F-909C-09BEE7C0D1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327" t="2402" r="7812" b="32187"/>
          <a:stretch/>
        </p:blipFill>
        <p:spPr>
          <a:xfrm>
            <a:off x="6455951" y="2181053"/>
            <a:ext cx="2664124" cy="428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6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BA6D3FA-1A96-4ED4-9DD5-C14D3F289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353" y="2090185"/>
            <a:ext cx="6815921" cy="419860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課題の抽出と改善プランの作り方（一例）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F42D8F1-4669-4E17-89A5-BDAF6995F770}"/>
              </a:ext>
            </a:extLst>
          </p:cNvPr>
          <p:cNvSpPr/>
          <p:nvPr/>
        </p:nvSpPr>
        <p:spPr>
          <a:xfrm>
            <a:off x="508082" y="1285735"/>
            <a:ext cx="4941852" cy="4915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009999"/>
                </a:solidFill>
                <a:effectLst/>
                <a:latin typeface="+mn-ea"/>
                <a:cs typeface="Times New Roman" panose="02020603050405020304" pitchFamily="18" charset="0"/>
              </a:rPr>
              <a:t>１．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ストレスチェックや</a:t>
            </a: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ピディカ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の結果から課題ありの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因子をみつける。</a:t>
            </a:r>
            <a:b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</a:b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009999"/>
                </a:solidFill>
                <a:effectLst/>
                <a:latin typeface="+mn-ea"/>
                <a:cs typeface="Times New Roman" panose="02020603050405020304" pitchFamily="18" charset="0"/>
              </a:rPr>
              <a:t>２．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課題から自組織にあった改善案を組織長自ら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　　まず考えてみる。</a:t>
            </a:r>
            <a:b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</a:b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009999"/>
                </a:solidFill>
                <a:effectLst/>
                <a:latin typeface="+mn-ea"/>
                <a:cs typeface="Times New Roman" panose="02020603050405020304" pitchFamily="18" charset="0"/>
              </a:rPr>
              <a:t>３．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自組織の結果をメンバーに開示し、組織長が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考えた改善案をもとに取り組む改善策を決める。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この時、取り組みの期間も併せて定める。</a:t>
            </a:r>
            <a:b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</a:b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009999"/>
                </a:solidFill>
                <a:effectLst/>
                <a:latin typeface="+mn-ea"/>
                <a:cs typeface="Times New Roman" panose="02020603050405020304" pitchFamily="18" charset="0"/>
              </a:rPr>
              <a:t>４．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改善策に取り組む。</a:t>
            </a:r>
            <a:b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</a:b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009999"/>
                </a:solidFill>
                <a:effectLst/>
                <a:latin typeface="+mn-ea"/>
                <a:cs typeface="Times New Roman" panose="02020603050405020304" pitchFamily="18" charset="0"/>
              </a:rPr>
              <a:t>５．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次の</a:t>
            </a: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ピディカ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の調査で取り組みの成果を確認し、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ja-JP" altLang="en-US" sz="1400" b="1" dirty="0">
                <a:solidFill>
                  <a:srgbClr val="4D4D4D"/>
                </a:solidFill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組織の取り組みを振り返る。</a:t>
            </a:r>
          </a:p>
          <a:p>
            <a:pPr>
              <a:lnSpc>
                <a:spcPts val="2500"/>
              </a:lnSpc>
            </a:pPr>
            <a:endParaRPr lang="ja-JP" altLang="en-US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0FEB8C5-9FF5-4FF0-B2C2-1CB2278147E2}"/>
              </a:ext>
            </a:extLst>
          </p:cNvPr>
          <p:cNvSpPr txBox="1"/>
          <p:nvPr/>
        </p:nvSpPr>
        <p:spPr>
          <a:xfrm>
            <a:off x="4941935" y="1343957"/>
            <a:ext cx="4331333" cy="32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>
                <a:solidFill>
                  <a:srgbClr val="009999"/>
                </a:solidFill>
                <a:latin typeface="+mn-ea"/>
              </a:rPr>
              <a:t>●</a:t>
            </a:r>
            <a:r>
              <a:rPr kumimoji="1" lang="ja-JP" altLang="en-US" sz="1100" b="1" dirty="0">
                <a:solidFill>
                  <a:srgbClr val="009999"/>
                </a:solidFill>
                <a:latin typeface="+mn-ea"/>
              </a:rPr>
              <a:t>アドバンテッジ ピディカ</a:t>
            </a:r>
            <a:r>
              <a:rPr kumimoji="1" lang="en-US" altLang="ja-JP" sz="1100" b="1" dirty="0">
                <a:solidFill>
                  <a:srgbClr val="009999"/>
                </a:solidFill>
                <a:latin typeface="+mn-ea"/>
              </a:rPr>
              <a:t> </a:t>
            </a:r>
            <a:r>
              <a:rPr kumimoji="1" lang="ja-JP" altLang="en-US" sz="1100" b="1" dirty="0">
                <a:solidFill>
                  <a:srgbClr val="009999"/>
                </a:solidFill>
                <a:latin typeface="+mn-ea"/>
              </a:rPr>
              <a:t>アクションプランシート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1A9844E-F723-423D-A5B5-328591F493FF}"/>
              </a:ext>
            </a:extLst>
          </p:cNvPr>
          <p:cNvGrpSpPr/>
          <p:nvPr/>
        </p:nvGrpSpPr>
        <p:grpSpPr>
          <a:xfrm>
            <a:off x="590550" y="5926860"/>
            <a:ext cx="4209179" cy="458919"/>
            <a:chOff x="1063565" y="5220648"/>
            <a:chExt cx="4375210" cy="477021"/>
          </a:xfrm>
        </p:grpSpPr>
        <p:pic>
          <p:nvPicPr>
            <p:cNvPr id="12" name="図 11" descr="アイコン&#10;&#10;自動的に生成された説明">
              <a:extLst>
                <a:ext uri="{FF2B5EF4-FFF2-40B4-BE49-F238E27FC236}">
                  <a16:creationId xmlns:a16="http://schemas.microsoft.com/office/drawing/2014/main" id="{8ABF0975-830C-4621-BA77-61EC6F5BF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050" y="5220648"/>
              <a:ext cx="466725" cy="466725"/>
            </a:xfrm>
            <a:prstGeom prst="rect">
              <a:avLst/>
            </a:prstGeom>
          </p:spPr>
        </p:pic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5E3F973B-172D-4117-BD02-6AAE155340E1}"/>
                </a:ext>
              </a:extLst>
            </p:cNvPr>
            <p:cNvSpPr/>
            <p:nvPr/>
          </p:nvSpPr>
          <p:spPr>
            <a:xfrm>
              <a:off x="1063565" y="5330185"/>
              <a:ext cx="3879910" cy="367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ja-JP" altLang="en-US" sz="1400" b="1" dirty="0">
                  <a:solidFill>
                    <a:srgbClr val="009999"/>
                  </a:solidFill>
                  <a:effectLst/>
                  <a:latin typeface="+mn-ea"/>
                  <a:cs typeface="Times New Roman" panose="02020603050405020304" pitchFamily="18" charset="0"/>
                </a:rPr>
                <a:t>アクションプランシートもご活用ください</a:t>
              </a:r>
            </a:p>
            <a:p>
              <a:pPr algn="r"/>
              <a:endParaRPr kumimoji="1" lang="ja-JP" altLang="en-US" dirty="0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E084E24-1378-4A5D-AE7F-E66DC0E0E39D}"/>
              </a:ext>
            </a:extLst>
          </p:cNvPr>
          <p:cNvGrpSpPr/>
          <p:nvPr/>
        </p:nvGrpSpPr>
        <p:grpSpPr>
          <a:xfrm>
            <a:off x="6641430" y="1063959"/>
            <a:ext cx="5263676" cy="2157049"/>
            <a:chOff x="5347096" y="229381"/>
            <a:chExt cx="5263676" cy="2252299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9D7B026-26D2-47F8-B752-226585722497}"/>
                </a:ext>
              </a:extLst>
            </p:cNvPr>
            <p:cNvSpPr/>
            <p:nvPr/>
          </p:nvSpPr>
          <p:spPr>
            <a:xfrm>
              <a:off x="5347096" y="229381"/>
              <a:ext cx="5263676" cy="2252299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altLang="ja-JP" sz="1800" b="1" dirty="0">
                <a:solidFill>
                  <a:srgbClr val="12284D"/>
                </a:solidFill>
              </a:endParaRPr>
            </a:p>
            <a:p>
              <a:pPr algn="ctr"/>
              <a:r>
                <a:rPr lang="ja-JP" altLang="en-US" sz="1800" b="1" dirty="0">
                  <a:solidFill>
                    <a:srgbClr val="12284D"/>
                  </a:solidFill>
                </a:rPr>
                <a:t>アクションプランシートは</a:t>
              </a:r>
              <a:endParaRPr lang="en-US" altLang="ja-JP" sz="1800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12284D"/>
                  </a:solidFill>
                </a:rPr>
                <a:t>　　　　　管理画面からダウンロードできます。</a:t>
              </a:r>
              <a:endParaRPr lang="en-US" altLang="ja-JP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800" b="1" dirty="0">
                  <a:solidFill>
                    <a:srgbClr val="12284D"/>
                  </a:solidFill>
                </a:rPr>
                <a:t>　　　　　ご利用の際はダウンロードしたものを</a:t>
              </a:r>
              <a:endParaRPr lang="en-US" altLang="ja-JP" sz="1800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12284D"/>
                  </a:solidFill>
                </a:rPr>
                <a:t>　　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管理職にお渡しください。</a:t>
              </a:r>
            </a:p>
          </p:txBody>
        </p:sp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78531A3E-7CC8-4947-91D5-5C367C651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71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95B4A-BEA2-4277-92B9-45465FEB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4" y="403358"/>
            <a:ext cx="10485586" cy="548897"/>
          </a:xfrm>
        </p:spPr>
        <p:txBody>
          <a:bodyPr/>
          <a:lstStyle/>
          <a:p>
            <a:r>
              <a:rPr kumimoji="1" lang="ja-JP" altLang="en-US" dirty="0"/>
              <a:t>最後に、管理職のみなさまへ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BC5736-4BD1-4CBA-8110-86609442017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7214" y="1088912"/>
            <a:ext cx="6256486" cy="54394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ja-JP" altLang="en-US" sz="2600" dirty="0">
              <a:solidFill>
                <a:srgbClr val="4D4D4D"/>
              </a:solidFill>
            </a:endParaRPr>
          </a:p>
          <a:p>
            <a:pPr marL="0" indent="0" algn="ctr">
              <a:buNone/>
            </a:pPr>
            <a:r>
              <a:rPr lang="ja-JP" altLang="en-US" sz="2800" b="1" dirty="0"/>
              <a:t>メンバー全員が笑顔で働ける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/>
              <a:t>よりよい環境を作るために、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/>
              <a:t>管理職のみなさまお一人おひとりの</a:t>
            </a:r>
          </a:p>
          <a:p>
            <a:pPr marL="0" indent="0" algn="ctr">
              <a:buNone/>
            </a:pPr>
            <a:r>
              <a:rPr lang="ja-JP" altLang="en-US" sz="2800" b="1" dirty="0"/>
              <a:t>ご理解とご協力が不可欠です。</a:t>
            </a:r>
          </a:p>
          <a:p>
            <a:pPr marL="0" indent="0" algn="ctr">
              <a:buNone/>
            </a:pPr>
            <a:endParaRPr lang="ja-JP" altLang="en-US" sz="2800" b="1" dirty="0"/>
          </a:p>
          <a:p>
            <a:pPr marL="0" indent="0" algn="ctr">
              <a:buNone/>
            </a:pPr>
            <a:r>
              <a:rPr lang="ja-JP" altLang="en-US" sz="2800" b="1" dirty="0"/>
              <a:t>会社、管理職、従業員の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/>
              <a:t>皆さんで一体となり、</a:t>
            </a:r>
          </a:p>
          <a:p>
            <a:pPr marL="0" indent="0" algn="ctr">
              <a:buNone/>
            </a:pPr>
            <a:r>
              <a:rPr lang="ja-JP" altLang="en-US" sz="2800" b="1" dirty="0"/>
              <a:t>「働きやすい」「働きがいのある」</a:t>
            </a:r>
            <a:endParaRPr lang="en-US" altLang="ja-JP" sz="2800" b="1" dirty="0"/>
          </a:p>
          <a:p>
            <a:pPr marL="0" indent="0" algn="ctr">
              <a:buNone/>
            </a:pPr>
            <a:r>
              <a:rPr lang="ja-JP" altLang="en-US" sz="2800" b="1" dirty="0"/>
              <a:t>組織を作り上げていきましょう！</a:t>
            </a:r>
          </a:p>
        </p:txBody>
      </p:sp>
      <p:pic>
        <p:nvPicPr>
          <p:cNvPr id="5" name="図 4" descr="スーツ姿の男性たちの絵&#10;&#10;中程度の精度で自動的に生成された説明">
            <a:extLst>
              <a:ext uri="{FF2B5EF4-FFF2-40B4-BE49-F238E27FC236}">
                <a16:creationId xmlns:a16="http://schemas.microsoft.com/office/drawing/2014/main" id="{4B5C24F6-1E07-4722-8338-DF4792293C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42" y="3550646"/>
            <a:ext cx="3469427" cy="2602070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1413D95-08F4-4614-8F00-BDD426B83CF7}"/>
              </a:ext>
            </a:extLst>
          </p:cNvPr>
          <p:cNvGrpSpPr/>
          <p:nvPr/>
        </p:nvGrpSpPr>
        <p:grpSpPr>
          <a:xfrm>
            <a:off x="3615457" y="600567"/>
            <a:ext cx="7017411" cy="1715502"/>
            <a:chOff x="-1451368" y="-3821428"/>
            <a:chExt cx="6622772" cy="171550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99CAC07-B261-4DF5-9348-BB01C6FFF6F0}"/>
                </a:ext>
              </a:extLst>
            </p:cNvPr>
            <p:cNvSpPr/>
            <p:nvPr/>
          </p:nvSpPr>
          <p:spPr>
            <a:xfrm>
              <a:off x="-1451368" y="-3821428"/>
              <a:ext cx="6622772" cy="1715502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altLang="ja-JP" sz="2000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　管理職へのメッセージを加えましょう。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2000" b="1" dirty="0">
                  <a:solidFill>
                    <a:srgbClr val="002060"/>
                  </a:solidFill>
                </a:rPr>
                <a:t>　　　　　前向きな内容をおすすめします。</a:t>
              </a:r>
            </a:p>
          </p:txBody>
        </p:sp>
        <p:pic>
          <p:nvPicPr>
            <p:cNvPr id="11" name="図 10" descr="アイコン&#10;&#10;自動的に生成された説明">
              <a:extLst>
                <a:ext uri="{FF2B5EF4-FFF2-40B4-BE49-F238E27FC236}">
                  <a16:creationId xmlns:a16="http://schemas.microsoft.com/office/drawing/2014/main" id="{27055D95-61A1-4143-88B8-7AC5A67F2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0563" y="-3656159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70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27B0E1-DD26-4EEC-B5F9-F39453F16B75}"/>
              </a:ext>
            </a:extLst>
          </p:cNvPr>
          <p:cNvSpPr/>
          <p:nvPr/>
        </p:nvSpPr>
        <p:spPr>
          <a:xfrm>
            <a:off x="6636774" y="3220871"/>
            <a:ext cx="4595817" cy="166502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036967"/>
                </a:solidFill>
              </a:rPr>
              <a:t>　社内問い合わせ先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○○○部</a:t>
            </a:r>
            <a:endParaRPr lang="en-US" altLang="ja-JP" sz="1400" b="1" dirty="0">
              <a:solidFill>
                <a:srgbClr val="4D4D4D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担当者</a:t>
            </a:r>
            <a:r>
              <a:rPr lang="en-US" altLang="ja-JP" sz="1400" b="1" dirty="0">
                <a:solidFill>
                  <a:srgbClr val="4D4D4D"/>
                </a:solidFill>
              </a:rPr>
              <a:t>	</a:t>
            </a:r>
            <a:r>
              <a:rPr lang="ja-JP" altLang="en-US" sz="1400" b="1" dirty="0">
                <a:solidFill>
                  <a:srgbClr val="4D4D4D"/>
                </a:solidFill>
              </a:rPr>
              <a:t>　　　：○○○○○○○○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</a:t>
            </a:r>
            <a:r>
              <a:rPr lang="en-US" altLang="ja-JP" sz="1400" b="1" dirty="0">
                <a:solidFill>
                  <a:srgbClr val="4D4D4D"/>
                </a:solidFill>
              </a:rPr>
              <a:t>TEL	</a:t>
            </a:r>
            <a:r>
              <a:rPr lang="ja-JP" altLang="en-US" sz="1400" b="1" dirty="0">
                <a:solidFill>
                  <a:srgbClr val="4D4D4D"/>
                </a:solidFill>
              </a:rPr>
              <a:t>　　　：</a:t>
            </a:r>
            <a:r>
              <a:rPr lang="en-US" altLang="ja-JP" sz="1400" b="1" dirty="0">
                <a:solidFill>
                  <a:srgbClr val="4D4D4D"/>
                </a:solidFill>
              </a:rPr>
              <a:t>○○○○○○○○</a:t>
            </a:r>
          </a:p>
          <a:p>
            <a:pPr>
              <a:lnSpc>
                <a:spcPct val="150000"/>
              </a:lnSpc>
            </a:pPr>
            <a:r>
              <a:rPr lang="ja-JP" altLang="en-US" sz="1400" b="1" dirty="0">
                <a:solidFill>
                  <a:srgbClr val="4D4D4D"/>
                </a:solidFill>
              </a:rPr>
              <a:t>　　</a:t>
            </a:r>
            <a:r>
              <a:rPr lang="en-US" altLang="ja-JP" sz="1400" b="1" dirty="0">
                <a:solidFill>
                  <a:srgbClr val="4D4D4D"/>
                </a:solidFill>
              </a:rPr>
              <a:t>E-MAIL </a:t>
            </a:r>
            <a:r>
              <a:rPr lang="ja-JP" altLang="en-US" sz="1400" b="1" dirty="0">
                <a:solidFill>
                  <a:srgbClr val="4D4D4D"/>
                </a:solidFill>
              </a:rPr>
              <a:t>　　：○○○○○○○○</a:t>
            </a:r>
            <a:endParaRPr lang="en-US" altLang="ja-JP" sz="14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4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0DF78B7-A315-4783-B4E1-49765D4E1EB2}"/>
              </a:ext>
            </a:extLst>
          </p:cNvPr>
          <p:cNvSpPr/>
          <p:nvPr/>
        </p:nvSpPr>
        <p:spPr>
          <a:xfrm>
            <a:off x="2242553" y="1220305"/>
            <a:ext cx="8877385" cy="4998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2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200" dirty="0">
                <a:solidFill>
                  <a:srgbClr val="4D4D4D"/>
                </a:solidFill>
                <a:latin typeface="+mn-ea"/>
              </a:rPr>
              <a:t>　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アドバンテッジ ピディカ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 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とは　････････　 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3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</a:t>
            </a:r>
          </a:p>
          <a:p>
            <a:pPr>
              <a:lnSpc>
                <a:spcPct val="150000"/>
              </a:lnSpc>
            </a:pPr>
            <a:r>
              <a:rPr lang="ja-JP" altLang="en-US" sz="22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アドバンテッジ ピディカの導入背景　･･････････････ 　 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4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</a:t>
            </a:r>
          </a:p>
          <a:p>
            <a:pPr>
              <a:lnSpc>
                <a:spcPct val="150000"/>
              </a:lnSpc>
            </a:pPr>
            <a:r>
              <a:rPr lang="ja-JP" altLang="en-US" sz="22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活用の目的　･････････････････････････････････　  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5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</a:t>
            </a:r>
          </a:p>
          <a:p>
            <a:pPr>
              <a:lnSpc>
                <a:spcPct val="150000"/>
              </a:lnSpc>
            </a:pPr>
            <a:r>
              <a:rPr lang="ja-JP" altLang="en-US" sz="22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活用の流れ　･････････････････････････････････ 　 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6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2200" dirty="0">
                <a:solidFill>
                  <a:srgbClr val="009999"/>
                </a:solidFill>
                <a:latin typeface="+mn-ea"/>
              </a:rPr>
              <a:t>●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利用方法について　･･･････････････････････････ 　 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7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</a:t>
            </a:r>
            <a:endParaRPr lang="en-US" altLang="ja-JP" sz="2200" dirty="0">
              <a:solidFill>
                <a:srgbClr val="292929"/>
              </a:solidFill>
              <a:latin typeface="+mn-ea"/>
            </a:endParaRPr>
          </a:p>
          <a:p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・実施方法・結果開示の範囲</a:t>
            </a:r>
            <a:endParaRPr lang="en-US" altLang="ja-JP" sz="2200" dirty="0">
              <a:solidFill>
                <a:srgbClr val="292929"/>
              </a:solidFill>
              <a:latin typeface="+mn-ea"/>
            </a:endParaRPr>
          </a:p>
          <a:p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・集計結果の確認方法</a:t>
            </a:r>
          </a:p>
          <a:p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・集計結果の見方～画面イメージ～</a:t>
            </a:r>
          </a:p>
          <a:p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・課題の抽出と改善プランの作り方</a:t>
            </a:r>
          </a:p>
          <a:p>
            <a:pPr>
              <a:lnSpc>
                <a:spcPct val="150000"/>
              </a:lnSpc>
            </a:pPr>
            <a:r>
              <a:rPr lang="ja-JP" altLang="en-US" sz="2200" dirty="0">
                <a:solidFill>
                  <a:srgbClr val="009999"/>
                </a:solidFill>
                <a:latin typeface="+mn-ea"/>
              </a:rPr>
              <a:t>● 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メッセージ　･･････････････････････････････････ 　</a:t>
            </a:r>
            <a:r>
              <a:rPr lang="en-US" altLang="ja-JP" sz="2200" dirty="0">
                <a:solidFill>
                  <a:srgbClr val="292929"/>
                </a:solidFill>
                <a:latin typeface="+mn-ea"/>
              </a:rPr>
              <a:t>15</a:t>
            </a:r>
            <a:r>
              <a:rPr lang="ja-JP" altLang="en-US" sz="2200" dirty="0">
                <a:solidFill>
                  <a:srgbClr val="292929"/>
                </a:solidFill>
                <a:latin typeface="+mn-ea"/>
              </a:rPr>
              <a:t>　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2A5FD62-09C6-4277-ACE9-7268E98406AB}"/>
              </a:ext>
            </a:extLst>
          </p:cNvPr>
          <p:cNvCxnSpPr/>
          <p:nvPr/>
        </p:nvCxnSpPr>
        <p:spPr>
          <a:xfrm>
            <a:off x="0" y="640818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41B18A6-0D8B-4535-8D19-BE811472C431}"/>
              </a:ext>
            </a:extLst>
          </p:cNvPr>
          <p:cNvGrpSpPr/>
          <p:nvPr/>
        </p:nvGrpSpPr>
        <p:grpSpPr>
          <a:xfrm>
            <a:off x="5750699" y="634188"/>
            <a:ext cx="5263676" cy="1489683"/>
            <a:chOff x="5347096" y="639368"/>
            <a:chExt cx="5263676" cy="148968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424B13E-C4A6-4A7B-98DA-B21FAE6D1348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002060"/>
                  </a:solidFill>
                </a:rPr>
                <a:t>　　　　　ページの増減に合わせて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12284D"/>
                  </a:solidFill>
                </a:rPr>
                <a:t>　　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ページ数表示を修正ください</a:t>
              </a:r>
            </a:p>
            <a:p>
              <a:endParaRPr lang="ja-JP" altLang="en-US" sz="1800" b="1" dirty="0">
                <a:solidFill>
                  <a:srgbClr val="12284D"/>
                </a:solidFill>
              </a:endParaRPr>
            </a:p>
          </p:txBody>
        </p:sp>
        <p:pic>
          <p:nvPicPr>
            <p:cNvPr id="6" name="図 5" descr="アイコン&#10;&#10;自動的に生成された説明">
              <a:extLst>
                <a:ext uri="{FF2B5EF4-FFF2-40B4-BE49-F238E27FC236}">
                  <a16:creationId xmlns:a16="http://schemas.microsoft.com/office/drawing/2014/main" id="{BFE2A22D-C0BC-4238-9190-09CF957DD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55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 descr="ロゴ, 会社名&#10;&#10;自動的に生成された説明">
            <a:extLst>
              <a:ext uri="{FF2B5EF4-FFF2-40B4-BE49-F238E27FC236}">
                <a16:creationId xmlns:a16="http://schemas.microsoft.com/office/drawing/2014/main" id="{4B73BF3F-ED6D-40ED-9B23-1AAD2E9C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081" y="3590978"/>
            <a:ext cx="4723961" cy="244510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F14F589-3106-4EAF-B40D-1D2C6E3082B2}"/>
              </a:ext>
            </a:extLst>
          </p:cNvPr>
          <p:cNvGrpSpPr/>
          <p:nvPr/>
        </p:nvGrpSpPr>
        <p:grpSpPr>
          <a:xfrm>
            <a:off x="141889" y="925825"/>
            <a:ext cx="11227152" cy="2115566"/>
            <a:chOff x="330620" y="546476"/>
            <a:chExt cx="7791745" cy="1586675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036318A2-8491-4B53-8CEF-CDE4EDA63480}"/>
                </a:ext>
              </a:extLst>
            </p:cNvPr>
            <p:cNvGrpSpPr/>
            <p:nvPr/>
          </p:nvGrpSpPr>
          <p:grpSpPr>
            <a:xfrm>
              <a:off x="330620" y="583217"/>
              <a:ext cx="2966435" cy="1446256"/>
              <a:chOff x="119485" y="504405"/>
              <a:chExt cx="2966435" cy="1446256"/>
            </a:xfrm>
          </p:grpSpPr>
          <p:sp>
            <p:nvSpPr>
              <p:cNvPr id="15" name="フローチャート: 他ページ結合子 14">
                <a:extLst>
                  <a:ext uri="{FF2B5EF4-FFF2-40B4-BE49-F238E27FC236}">
                    <a16:creationId xmlns:a16="http://schemas.microsoft.com/office/drawing/2014/main" id="{983423CE-DAF0-41A8-B0A3-CBE7124DED5A}"/>
                  </a:ext>
                </a:extLst>
              </p:cNvPr>
              <p:cNvSpPr/>
              <p:nvPr/>
            </p:nvSpPr>
            <p:spPr>
              <a:xfrm rot="16200000">
                <a:off x="932714" y="-202545"/>
                <a:ext cx="1446256" cy="2860156"/>
              </a:xfrm>
              <a:prstGeom prst="flowChartOffpageConnector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 dirty="0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140638B1-3F9D-4AD2-96B5-90B3CEE36287}"/>
                  </a:ext>
                </a:extLst>
              </p:cNvPr>
              <p:cNvSpPr/>
              <p:nvPr/>
            </p:nvSpPr>
            <p:spPr>
              <a:xfrm>
                <a:off x="119485" y="628635"/>
                <a:ext cx="2860156" cy="1197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667" b="1" dirty="0">
                    <a:solidFill>
                      <a:schemeClr val="bg1"/>
                    </a:solidFill>
                    <a:latin typeface="+mn-ea"/>
                    <a:cs typeface="+mj-cs"/>
                  </a:rPr>
                  <a:t>アドバンテッジ ピディカ</a:t>
                </a:r>
                <a:br>
                  <a:rPr lang="en-US" altLang="ja-JP" sz="2667" b="1" dirty="0">
                    <a:solidFill>
                      <a:schemeClr val="bg1"/>
                    </a:solidFill>
                    <a:latin typeface="+mn-ea"/>
                    <a:cs typeface="+mj-cs"/>
                  </a:rPr>
                </a:br>
                <a:r>
                  <a:rPr lang="ja-JP" altLang="en-US" sz="2667" b="1" dirty="0">
                    <a:solidFill>
                      <a:schemeClr val="bg1"/>
                    </a:solidFill>
                    <a:latin typeface="+mn-ea"/>
                    <a:cs typeface="+mj-cs"/>
                  </a:rPr>
                  <a:t>とは</a:t>
                </a:r>
                <a:endParaRPr lang="ja-JP" altLang="en-US" sz="2667" b="1" dirty="0">
                  <a:latin typeface="+mn-ea"/>
                </a:endParaRPr>
              </a:p>
            </p:txBody>
          </p:sp>
        </p:grp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30DF78B7-A315-4783-B4E1-49765D4E1EB2}"/>
                </a:ext>
              </a:extLst>
            </p:cNvPr>
            <p:cNvSpPr/>
            <p:nvPr/>
          </p:nvSpPr>
          <p:spPr>
            <a:xfrm>
              <a:off x="2912467" y="546476"/>
              <a:ext cx="5209898" cy="1586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従業員の皆さんがより「働きやすい」「働きがいのある」</a:t>
              </a:r>
              <a:endParaRPr lang="en-US" altLang="ja-JP" sz="2000" dirty="0">
                <a:solidFill>
                  <a:srgbClr val="292929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組織を目指すために、月</a:t>
              </a:r>
              <a:r>
                <a:rPr lang="en-US" altLang="ja-JP" sz="2000" dirty="0">
                  <a:solidFill>
                    <a:srgbClr val="292929"/>
                  </a:solidFill>
                </a:rPr>
                <a:t>1</a:t>
              </a:r>
              <a:r>
                <a:rPr lang="ja-JP" altLang="en-US" sz="2000" dirty="0">
                  <a:solidFill>
                    <a:srgbClr val="292929"/>
                  </a:solidFill>
                </a:rPr>
                <a:t>回程度の高い頻度で、</a:t>
              </a:r>
              <a:endParaRPr lang="en-US" altLang="ja-JP" sz="2000" dirty="0">
                <a:solidFill>
                  <a:srgbClr val="292929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組織や個人のいまの状態を測定するシステムです。</a:t>
              </a:r>
              <a:endParaRPr lang="en-US" altLang="ja-JP" sz="2000" dirty="0">
                <a:solidFill>
                  <a:srgbClr val="292929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dirty="0">
                  <a:solidFill>
                    <a:srgbClr val="292929"/>
                  </a:solidFill>
                </a:rPr>
                <a:t>調査結果を踏まえて組織の改善や個人のフォローにつなげます。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32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アドバンテッジ ピディカの導入背景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B43E1E-DD63-4E82-A975-5A95B91BB2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9999"/>
                </a:solidFill>
              </a:rPr>
              <a:t>●導入背景</a:t>
            </a:r>
            <a:endParaRPr lang="en-US" altLang="ja-JP" b="1" dirty="0">
              <a:solidFill>
                <a:srgbClr val="009999"/>
              </a:solidFill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例）ストレスチェックで明らかになった組織の課題を改善するため、</a:t>
            </a:r>
            <a:endParaRPr kumimoji="1" lang="en-US" altLang="ja-JP" sz="2400" dirty="0">
              <a:solidFill>
                <a:srgbClr val="292929"/>
              </a:solidFill>
              <a:latin typeface="+mj-lt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292929"/>
                </a:solidFill>
                <a:latin typeface="+mj-lt"/>
              </a:rPr>
              <a:t>　　</a:t>
            </a: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このたびアドバンテッジ ピディカを導入します。</a:t>
            </a:r>
            <a:endParaRPr kumimoji="1" lang="en-US" altLang="ja-JP" sz="2400" dirty="0">
              <a:solidFill>
                <a:srgbClr val="292929"/>
              </a:solidFill>
              <a:latin typeface="+mj-lt"/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　　職場がよりよい環境となるよう、組織改善の</a:t>
            </a:r>
            <a:r>
              <a:rPr kumimoji="1" lang="en-US" altLang="ja-JP" sz="2400" dirty="0">
                <a:solidFill>
                  <a:srgbClr val="292929"/>
                </a:solidFill>
                <a:latin typeface="+mj-lt"/>
              </a:rPr>
              <a:t>PDCA</a:t>
            </a: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を回しましょう。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99E26E8-F289-4AFE-8C94-E83236819F6E}"/>
              </a:ext>
            </a:extLst>
          </p:cNvPr>
          <p:cNvGrpSpPr/>
          <p:nvPr/>
        </p:nvGrpSpPr>
        <p:grpSpPr>
          <a:xfrm>
            <a:off x="5347095" y="639368"/>
            <a:ext cx="5556035" cy="1804287"/>
            <a:chOff x="5347095" y="639368"/>
            <a:chExt cx="5556035" cy="1804287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2FDCDA5-2CC9-4DF3-982B-DB7CE7E1D716}"/>
                </a:ext>
              </a:extLst>
            </p:cNvPr>
            <p:cNvSpPr/>
            <p:nvPr/>
          </p:nvSpPr>
          <p:spPr>
            <a:xfrm>
              <a:off x="5347095" y="639368"/>
              <a:ext cx="5556035" cy="1804287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rgbClr val="002060"/>
                  </a:solidFill>
                </a:rPr>
                <a:t>　　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管理職へ向けて、</a:t>
              </a:r>
              <a:endParaRPr lang="en-US" altLang="ja-JP" sz="1800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ja-JP" b="1" dirty="0">
                  <a:solidFill>
                    <a:srgbClr val="12284D"/>
                  </a:solidFill>
                </a:rPr>
                <a:t>	</a:t>
              </a:r>
              <a:r>
                <a:rPr lang="ja-JP" altLang="en-US" b="1" dirty="0">
                  <a:solidFill>
                    <a:srgbClr val="12284D"/>
                  </a:solidFill>
                </a:rPr>
                <a:t>　ピディカ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導入の背景や組織改善に対する</a:t>
              </a:r>
              <a:endParaRPr lang="en-US" altLang="ja-JP" sz="1800" b="1" dirty="0">
                <a:solidFill>
                  <a:srgbClr val="12284D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ja-JP" b="1" dirty="0">
                  <a:solidFill>
                    <a:srgbClr val="12284D"/>
                  </a:solidFill>
                </a:rPr>
                <a:t>	</a:t>
              </a:r>
              <a:r>
                <a:rPr lang="ja-JP" altLang="en-US" b="1" dirty="0">
                  <a:solidFill>
                    <a:srgbClr val="12284D"/>
                  </a:solidFill>
                </a:rPr>
                <a:t>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メッセージをお伝えください。</a:t>
              </a:r>
            </a:p>
            <a:p>
              <a:pPr algn="ctr"/>
              <a:endParaRPr kumimoji="1" lang="en-US" altLang="ja-JP" b="1" dirty="0">
                <a:solidFill>
                  <a:srgbClr val="12284D"/>
                </a:solidFill>
              </a:endParaRPr>
            </a:p>
          </p:txBody>
        </p:sp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54C4484F-119F-4BDF-AED5-947F30A9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19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活用の目的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B43E1E-DD63-4E82-A975-5A95B91BB2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009999"/>
                </a:solidFill>
                <a:latin typeface="+mj-lt"/>
              </a:rPr>
              <a:t>■</a:t>
            </a:r>
            <a:r>
              <a:rPr kumimoji="1" lang="ja-JP" altLang="en-US" sz="2400" b="1" dirty="0">
                <a:latin typeface="+mj-lt"/>
              </a:rPr>
              <a:t>アドバンテッジ ピディカを活用する目的は、以下の</a:t>
            </a:r>
            <a:r>
              <a:rPr kumimoji="1" lang="en-US" altLang="ja-JP" sz="2400" b="1" dirty="0">
                <a:latin typeface="+mj-lt"/>
              </a:rPr>
              <a:t>3</a:t>
            </a:r>
            <a:r>
              <a:rPr kumimoji="1" lang="ja-JP" altLang="en-US" sz="2400" b="1" dirty="0">
                <a:latin typeface="+mj-lt"/>
              </a:rPr>
              <a:t>つです。</a:t>
            </a:r>
          </a:p>
          <a:p>
            <a:pPr marL="0" indent="0">
              <a:lnSpc>
                <a:spcPct val="150000"/>
              </a:lnSpc>
              <a:buNone/>
            </a:pPr>
            <a:br>
              <a:rPr kumimoji="1" lang="ja-JP" altLang="en-US" sz="2400" b="1" dirty="0">
                <a:latin typeface="+mj-lt"/>
              </a:rPr>
            </a:br>
            <a:r>
              <a:rPr kumimoji="1" lang="ja-JP" altLang="en-US" sz="2400" b="1" dirty="0">
                <a:latin typeface="+mj-lt"/>
              </a:rPr>
              <a:t>　</a:t>
            </a:r>
            <a:r>
              <a:rPr kumimoji="1" lang="ja-JP" altLang="en-US" sz="2400" b="1" dirty="0">
                <a:solidFill>
                  <a:srgbClr val="009999"/>
                </a:solidFill>
                <a:latin typeface="+mj-lt"/>
              </a:rPr>
              <a:t>・</a:t>
            </a: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組織の課題を知り、職場改善活動のプランを立てるため</a:t>
            </a:r>
            <a:br>
              <a:rPr kumimoji="1" lang="ja-JP" altLang="en-US" sz="2400" dirty="0">
                <a:solidFill>
                  <a:srgbClr val="292929"/>
                </a:solidFill>
                <a:latin typeface="+mj-lt"/>
              </a:rPr>
            </a:b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　</a:t>
            </a:r>
            <a:r>
              <a:rPr kumimoji="1" lang="ja-JP" altLang="en-US" sz="2400" dirty="0">
                <a:solidFill>
                  <a:srgbClr val="009999"/>
                </a:solidFill>
                <a:latin typeface="+mj-lt"/>
              </a:rPr>
              <a:t>・</a:t>
            </a: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組織の職場改善活動の効果を確認するため</a:t>
            </a:r>
            <a:br>
              <a:rPr kumimoji="1" lang="ja-JP" altLang="en-US" sz="2400" dirty="0">
                <a:solidFill>
                  <a:srgbClr val="292929"/>
                </a:solidFill>
                <a:latin typeface="+mj-lt"/>
              </a:rPr>
            </a:b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　</a:t>
            </a:r>
            <a:r>
              <a:rPr kumimoji="1" lang="ja-JP" altLang="en-US" sz="2400" dirty="0">
                <a:solidFill>
                  <a:srgbClr val="009999"/>
                </a:solidFill>
                <a:latin typeface="+mj-lt"/>
              </a:rPr>
              <a:t>・</a:t>
            </a: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よりよい職場環境を作るため</a:t>
            </a:r>
          </a:p>
          <a:p>
            <a:pPr marL="0" indent="0">
              <a:lnSpc>
                <a:spcPct val="150000"/>
              </a:lnSpc>
              <a:buNone/>
            </a:pPr>
            <a:br>
              <a:rPr kumimoji="1" lang="ja-JP" altLang="en-US" sz="2400" dirty="0">
                <a:solidFill>
                  <a:srgbClr val="292929"/>
                </a:solidFill>
                <a:latin typeface="+mj-lt"/>
              </a:rPr>
            </a:b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　「スコアを上げる」「管理職を評価する」ことが</a:t>
            </a:r>
            <a:endParaRPr kumimoji="1" lang="en-US" altLang="ja-JP" sz="2400" dirty="0">
              <a:solidFill>
                <a:srgbClr val="292929"/>
              </a:solidFill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　目的ではありません。</a:t>
            </a:r>
            <a:br>
              <a:rPr kumimoji="1" lang="ja-JP" altLang="en-US" sz="2400" dirty="0">
                <a:solidFill>
                  <a:srgbClr val="292929"/>
                </a:solidFill>
                <a:latin typeface="+mj-lt"/>
              </a:rPr>
            </a:b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　ぜひ</a:t>
            </a:r>
            <a:r>
              <a:rPr kumimoji="1" lang="en-US" altLang="ja-JP" sz="2400" dirty="0">
                <a:solidFill>
                  <a:srgbClr val="292929"/>
                </a:solidFill>
                <a:latin typeface="+mj-lt"/>
              </a:rPr>
              <a:t>PDCA</a:t>
            </a:r>
            <a:r>
              <a:rPr kumimoji="1" lang="ja-JP" altLang="en-US" sz="2400" dirty="0">
                <a:solidFill>
                  <a:srgbClr val="292929"/>
                </a:solidFill>
                <a:latin typeface="+mj-lt"/>
              </a:rPr>
              <a:t>を効果的に回すために活用してください。</a:t>
            </a:r>
            <a:br>
              <a:rPr kumimoji="1" lang="ja-JP" altLang="en-US" sz="2400" dirty="0">
                <a:solidFill>
                  <a:srgbClr val="292929"/>
                </a:solidFill>
                <a:latin typeface="+mj-lt"/>
              </a:rPr>
            </a:br>
            <a:endParaRPr kumimoji="1" lang="ja-JP" altLang="en-US" sz="2400" dirty="0">
              <a:solidFill>
                <a:srgbClr val="292929"/>
              </a:solidFill>
              <a:latin typeface="+mj-lt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99E26E8-F289-4AFE-8C94-E83236819F6E}"/>
              </a:ext>
            </a:extLst>
          </p:cNvPr>
          <p:cNvGrpSpPr/>
          <p:nvPr/>
        </p:nvGrpSpPr>
        <p:grpSpPr>
          <a:xfrm>
            <a:off x="5347096" y="639368"/>
            <a:ext cx="5263676" cy="1489683"/>
            <a:chOff x="5347096" y="639368"/>
            <a:chExt cx="5263676" cy="1489683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2FDCDA5-2CC9-4DF3-982B-DB7CE7E1D716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r>
                <a:rPr lang="ja-JP" altLang="en-US" b="1" dirty="0">
                  <a:solidFill>
                    <a:srgbClr val="002060"/>
                  </a:solidFill>
                </a:rPr>
                <a:t>　　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目的に応じて修正ください。</a:t>
              </a:r>
            </a:p>
            <a:p>
              <a:pPr algn="ctr"/>
              <a:endParaRPr kumimoji="1" lang="en-US" altLang="ja-JP" b="1" dirty="0">
                <a:solidFill>
                  <a:srgbClr val="12284D"/>
                </a:solidFill>
              </a:endParaRPr>
            </a:p>
          </p:txBody>
        </p:sp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54C4484F-119F-4BDF-AED5-947F30A9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  <p:pic>
        <p:nvPicPr>
          <p:cNvPr id="7" name="図 6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5B20F8B4-E1C1-49B5-AC9D-C8561AF3C5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03461" y="3623870"/>
            <a:ext cx="3048695" cy="304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3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活用の流れ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C09723D8-1819-4DCE-A1B8-08968194DBD8}"/>
              </a:ext>
            </a:extLst>
          </p:cNvPr>
          <p:cNvGrpSpPr/>
          <p:nvPr/>
        </p:nvGrpSpPr>
        <p:grpSpPr>
          <a:xfrm>
            <a:off x="1254504" y="2033419"/>
            <a:ext cx="9642096" cy="3876287"/>
            <a:chOff x="1071457" y="1627043"/>
            <a:chExt cx="9642096" cy="3876287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BF1CE74-5F17-42FD-824E-EDAE72CC685E}"/>
                </a:ext>
              </a:extLst>
            </p:cNvPr>
            <p:cNvSpPr/>
            <p:nvPr/>
          </p:nvSpPr>
          <p:spPr>
            <a:xfrm>
              <a:off x="6087533" y="3694685"/>
              <a:ext cx="4626020" cy="1802870"/>
            </a:xfrm>
            <a:prstGeom prst="rect">
              <a:avLst/>
            </a:prstGeom>
            <a:noFill/>
            <a:ln w="31750">
              <a:solidFill>
                <a:srgbClr val="1BC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65C63C24-724D-4D9B-9CED-EB71AA841439}"/>
                </a:ext>
              </a:extLst>
            </p:cNvPr>
            <p:cNvSpPr/>
            <p:nvPr/>
          </p:nvSpPr>
          <p:spPr>
            <a:xfrm>
              <a:off x="6091767" y="1627043"/>
              <a:ext cx="4621786" cy="1802870"/>
            </a:xfrm>
            <a:prstGeom prst="rect">
              <a:avLst/>
            </a:prstGeom>
            <a:noFill/>
            <a:ln w="31750"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90281799-D3C7-4882-9ED2-B8AAC6270DC8}"/>
                </a:ext>
              </a:extLst>
            </p:cNvPr>
            <p:cNvSpPr/>
            <p:nvPr/>
          </p:nvSpPr>
          <p:spPr>
            <a:xfrm>
              <a:off x="1071457" y="3694685"/>
              <a:ext cx="4639670" cy="1808645"/>
            </a:xfrm>
            <a:prstGeom prst="rect">
              <a:avLst/>
            </a:prstGeom>
            <a:noFill/>
            <a:ln w="31750">
              <a:solidFill>
                <a:srgbClr val="688B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FAD3A524-5D26-481E-B667-343630D330F8}"/>
                </a:ext>
              </a:extLst>
            </p:cNvPr>
            <p:cNvSpPr/>
            <p:nvPr/>
          </p:nvSpPr>
          <p:spPr>
            <a:xfrm>
              <a:off x="1089340" y="1627043"/>
              <a:ext cx="4621787" cy="1801957"/>
            </a:xfrm>
            <a:prstGeom prst="rect">
              <a:avLst/>
            </a:prstGeom>
            <a:noFill/>
            <a:ln w="31750">
              <a:solidFill>
                <a:srgbClr val="3255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 descr="ゲーム画面のスクリーンショット&#10;&#10;低い精度で自動的に生成された説明">
              <a:extLst>
                <a:ext uri="{FF2B5EF4-FFF2-40B4-BE49-F238E27FC236}">
                  <a16:creationId xmlns:a16="http://schemas.microsoft.com/office/drawing/2014/main" id="{353F30B1-13B1-4B97-9E21-8AE528D42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598" y="1815483"/>
              <a:ext cx="3517697" cy="3499407"/>
            </a:xfrm>
            <a:prstGeom prst="rect">
              <a:avLst/>
            </a:prstGeom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F787F7B-94DC-4B9F-85AB-06E11BA4A59A}"/>
              </a:ext>
            </a:extLst>
          </p:cNvPr>
          <p:cNvGrpSpPr/>
          <p:nvPr/>
        </p:nvGrpSpPr>
        <p:grpSpPr>
          <a:xfrm>
            <a:off x="4045687" y="754836"/>
            <a:ext cx="4077611" cy="850906"/>
            <a:chOff x="4045687" y="754836"/>
            <a:chExt cx="4077611" cy="850906"/>
          </a:xfrm>
        </p:grpSpPr>
        <p:sp>
          <p:nvSpPr>
            <p:cNvPr id="33" name="矢印: 五方向 32">
              <a:extLst>
                <a:ext uri="{FF2B5EF4-FFF2-40B4-BE49-F238E27FC236}">
                  <a16:creationId xmlns:a16="http://schemas.microsoft.com/office/drawing/2014/main" id="{3F76997A-A0FB-493C-8071-955F70C985DB}"/>
                </a:ext>
              </a:extLst>
            </p:cNvPr>
            <p:cNvSpPr/>
            <p:nvPr/>
          </p:nvSpPr>
          <p:spPr>
            <a:xfrm rot="5400000">
              <a:off x="5659040" y="-858517"/>
              <a:ext cx="850906" cy="4077611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78A07E87-50E5-4224-954A-C6DFAFF4BE6A}"/>
                </a:ext>
              </a:extLst>
            </p:cNvPr>
            <p:cNvSpPr/>
            <p:nvPr/>
          </p:nvSpPr>
          <p:spPr>
            <a:xfrm>
              <a:off x="4332918" y="803059"/>
              <a:ext cx="3517697" cy="5006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/>
                <a:t>ピディカの結果を見る</a:t>
              </a:r>
              <a:endParaRPr kumimoji="1" lang="ja-JP" altLang="en-US" sz="2000" b="1" dirty="0"/>
            </a:p>
          </p:txBody>
        </p:sp>
      </p:grp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4373558C-3736-4492-AFFB-1AFC8DC2E5DA}"/>
              </a:ext>
            </a:extLst>
          </p:cNvPr>
          <p:cNvSpPr/>
          <p:nvPr/>
        </p:nvSpPr>
        <p:spPr>
          <a:xfrm>
            <a:off x="7843342" y="2166718"/>
            <a:ext cx="3045986" cy="1801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600" b="1" dirty="0">
                <a:latin typeface="+mn-ea"/>
              </a:rPr>
              <a:t>チームの組織改善活動の</a:t>
            </a:r>
            <a:br>
              <a:rPr lang="en-US" altLang="ja-JP" sz="1600" b="1" dirty="0">
                <a:latin typeface="+mn-ea"/>
              </a:rPr>
            </a:br>
            <a:r>
              <a:rPr lang="ja-JP" altLang="en-US" sz="1600" b="1" dirty="0">
                <a:latin typeface="+mn-ea"/>
              </a:rPr>
              <a:t>アクションプランを立てましょう。</a:t>
            </a:r>
            <a:r>
              <a:rPr kumimoji="1" lang="ja-JP" altLang="en-US" sz="1600" b="1" dirty="0">
                <a:latin typeface="+mn-ea"/>
              </a:rPr>
              <a:t>必要に応じメンバーと</a:t>
            </a:r>
            <a:br>
              <a:rPr kumimoji="1" lang="en-US" altLang="ja-JP" sz="1600" b="1" dirty="0">
                <a:latin typeface="+mn-ea"/>
              </a:rPr>
            </a:br>
            <a:r>
              <a:rPr kumimoji="1" lang="ja-JP" altLang="en-US" sz="1600" b="1" dirty="0">
                <a:latin typeface="+mn-ea"/>
              </a:rPr>
              <a:t>意見交換します。</a:t>
            </a:r>
            <a:endParaRPr kumimoji="1" lang="en-US" altLang="ja-JP" sz="1600" b="1" dirty="0">
              <a:latin typeface="+mn-ea"/>
            </a:endParaRPr>
          </a:p>
          <a:p>
            <a:pPr lvl="0"/>
            <a:r>
              <a:rPr kumimoji="1" lang="ja-JP" altLang="en-US" sz="1600" b="1" dirty="0">
                <a:latin typeface="+mn-ea"/>
              </a:rPr>
              <a:t>いつまでに、何をするか</a:t>
            </a:r>
            <a:br>
              <a:rPr kumimoji="1" lang="en-US" altLang="ja-JP" sz="1600" b="1" dirty="0">
                <a:latin typeface="+mn-ea"/>
              </a:rPr>
            </a:br>
            <a:r>
              <a:rPr kumimoji="1" lang="ja-JP" altLang="en-US" sz="1600" b="1" dirty="0">
                <a:latin typeface="+mn-ea"/>
              </a:rPr>
              <a:t>具体的に計画しましょう。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1178227-D32B-447D-BFC3-ECA99A73AD63}"/>
              </a:ext>
            </a:extLst>
          </p:cNvPr>
          <p:cNvSpPr/>
          <p:nvPr/>
        </p:nvSpPr>
        <p:spPr>
          <a:xfrm>
            <a:off x="7843342" y="4352695"/>
            <a:ext cx="3045986" cy="1801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600" b="1" dirty="0">
                <a:latin typeface="+mn-ea"/>
              </a:rPr>
              <a:t>立てたアクションプランに</a:t>
            </a:r>
            <a:br>
              <a:rPr lang="en-US" altLang="ja-JP" sz="1600" b="1" dirty="0">
                <a:latin typeface="+mn-ea"/>
              </a:rPr>
            </a:br>
            <a:r>
              <a:rPr lang="ja-JP" altLang="en-US" sz="1600" b="1" dirty="0">
                <a:latin typeface="+mn-ea"/>
              </a:rPr>
              <a:t>沿って職場改善活動を</a:t>
            </a:r>
            <a:br>
              <a:rPr lang="ja-JP" altLang="en-US" sz="1600" b="1" dirty="0">
                <a:latin typeface="+mn-ea"/>
              </a:rPr>
            </a:br>
            <a:r>
              <a:rPr lang="ja-JP" altLang="en-US" sz="1600" b="1" dirty="0">
                <a:latin typeface="+mn-ea"/>
              </a:rPr>
              <a:t>実行してみましょう</a:t>
            </a:r>
            <a:r>
              <a:rPr lang="ja-JP" altLang="en-US" sz="1600" dirty="0">
                <a:latin typeface="+mn-ea"/>
              </a:rPr>
              <a:t>。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5762979-0EF5-43C0-ACE1-60FF94B2801B}"/>
              </a:ext>
            </a:extLst>
          </p:cNvPr>
          <p:cNvSpPr/>
          <p:nvPr/>
        </p:nvSpPr>
        <p:spPr>
          <a:xfrm>
            <a:off x="1425646" y="4352694"/>
            <a:ext cx="2728857" cy="1801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1600" b="1" dirty="0"/>
              <a:t>職場改善活動の成果を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アドバンテッジ ピディカ</a:t>
            </a:r>
            <a:endParaRPr kumimoji="1" lang="en-US" altLang="ja-JP" sz="1600" b="1" dirty="0"/>
          </a:p>
          <a:p>
            <a:pPr lvl="0"/>
            <a:r>
              <a:rPr kumimoji="1" lang="ja-JP" altLang="en-US" sz="1600" b="1" dirty="0"/>
              <a:t>で確認します。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879F37B-D786-482F-9DDE-3DC26BF46F17}"/>
              </a:ext>
            </a:extLst>
          </p:cNvPr>
          <p:cNvSpPr/>
          <p:nvPr/>
        </p:nvSpPr>
        <p:spPr>
          <a:xfrm>
            <a:off x="1393629" y="2221859"/>
            <a:ext cx="2728857" cy="18019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1600" b="1" dirty="0"/>
              <a:t>職場改善活動を振り返り、</a:t>
            </a:r>
            <a:br>
              <a:rPr kumimoji="1" lang="ja-JP" altLang="en-US" sz="1600" b="1" dirty="0"/>
            </a:br>
            <a:r>
              <a:rPr kumimoji="1" lang="ja-JP" altLang="en-US" sz="1600" b="1" dirty="0"/>
              <a:t>次の</a:t>
            </a:r>
            <a:r>
              <a:rPr kumimoji="1" lang="ja-JP" altLang="en-US" sz="1600" b="1" dirty="0">
                <a:solidFill>
                  <a:srgbClr val="4D4D4D"/>
                </a:solidFill>
              </a:rPr>
              <a:t>アクションプラン</a:t>
            </a:r>
            <a:r>
              <a:rPr kumimoji="1" lang="ja-JP" altLang="en-US" sz="1600" b="1" dirty="0"/>
              <a:t>に</a:t>
            </a:r>
            <a:br>
              <a:rPr kumimoji="1" lang="ja-JP" altLang="en-US" sz="1600" b="1" dirty="0"/>
            </a:br>
            <a:r>
              <a:rPr kumimoji="1" lang="ja-JP" altLang="en-US" sz="1600" b="1" dirty="0"/>
              <a:t>つなげましょう。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A0F91C2-1B43-4315-91F1-C62797859B89}"/>
              </a:ext>
            </a:extLst>
          </p:cNvPr>
          <p:cNvGrpSpPr/>
          <p:nvPr/>
        </p:nvGrpSpPr>
        <p:grpSpPr>
          <a:xfrm>
            <a:off x="3144306" y="4992740"/>
            <a:ext cx="2068235" cy="662622"/>
            <a:chOff x="2967789" y="5058643"/>
            <a:chExt cx="2068235" cy="662622"/>
          </a:xfrm>
        </p:grpSpPr>
        <p:sp>
          <p:nvSpPr>
            <p:cNvPr id="42" name="矢印: 五方向 41">
              <a:extLst>
                <a:ext uri="{FF2B5EF4-FFF2-40B4-BE49-F238E27FC236}">
                  <a16:creationId xmlns:a16="http://schemas.microsoft.com/office/drawing/2014/main" id="{B926049A-A9D1-4597-8F31-691C74CCD6EA}"/>
                </a:ext>
              </a:extLst>
            </p:cNvPr>
            <p:cNvSpPr/>
            <p:nvPr/>
          </p:nvSpPr>
          <p:spPr>
            <a:xfrm>
              <a:off x="2967789" y="5058643"/>
              <a:ext cx="2068235" cy="662622"/>
            </a:xfrm>
            <a:prstGeom prst="homePlate">
              <a:avLst>
                <a:gd name="adj" fmla="val 58262"/>
              </a:avLst>
            </a:prstGeom>
            <a:solidFill>
              <a:srgbClr val="E0B11A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" name="図 40" descr="ロゴ&#10;&#10;自動的に生成された説明">
              <a:extLst>
                <a:ext uri="{FF2B5EF4-FFF2-40B4-BE49-F238E27FC236}">
                  <a16:creationId xmlns:a16="http://schemas.microsoft.com/office/drawing/2014/main" id="{5F361B24-FC49-4AE4-9570-0C74E6C65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178" y="5116281"/>
              <a:ext cx="1060484" cy="547346"/>
            </a:xfrm>
            <a:prstGeom prst="rect">
              <a:avLst/>
            </a:prstGeom>
          </p:spPr>
        </p:pic>
      </p:grpSp>
      <p:pic>
        <p:nvPicPr>
          <p:cNvPr id="15" name="グラフィックス 14" descr="繰り返し 単色塗りつぶし">
            <a:extLst>
              <a:ext uri="{FF2B5EF4-FFF2-40B4-BE49-F238E27FC236}">
                <a16:creationId xmlns:a16="http://schemas.microsoft.com/office/drawing/2014/main" id="{D0BE13E2-76E0-4BCC-8D71-89BBFFE17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528649" y="3412375"/>
            <a:ext cx="1111688" cy="11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5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1F7C7C57-B1BC-4CC6-9063-F9A315CA62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1868119"/>
            <a:ext cx="1759690" cy="2918816"/>
          </a:xfrm>
        </p:spPr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44B12FC-0815-4776-9ED0-A3872B8A8B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1" lang="ja-JP" altLang="en-US" dirty="0"/>
              <a:t>利用方法について</a:t>
            </a:r>
          </a:p>
        </p:txBody>
      </p:sp>
    </p:spTree>
    <p:extLst>
      <p:ext uri="{BB962C8B-B14F-4D97-AF65-F5344CB8AC3E}">
        <p14:creationId xmlns:p14="http://schemas.microsoft.com/office/powerpoint/2010/main" val="61465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アドバンテッジ ピディカの実施方法・結果開示の範囲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B43E1E-DD63-4E82-A975-5A95B91BB2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b="1" dirty="0">
                <a:solidFill>
                  <a:srgbClr val="009999"/>
                </a:solidFill>
              </a:rPr>
              <a:t>●</a:t>
            </a:r>
            <a:r>
              <a:rPr lang="ja-JP" altLang="en-US" b="1" dirty="0">
                <a:solidFill>
                  <a:srgbClr val="009999"/>
                </a:solidFill>
                <a:latin typeface="+mj-lt"/>
              </a:rPr>
              <a:t>実施方法</a:t>
            </a:r>
            <a:endParaRPr lang="en-US" altLang="ja-JP" b="1" dirty="0">
              <a:solidFill>
                <a:srgbClr val="009999"/>
              </a:solidFill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dirty="0">
                <a:solidFill>
                  <a:srgbClr val="292929"/>
                </a:solidFill>
              </a:rPr>
              <a:t>開始時期</a:t>
            </a:r>
            <a:r>
              <a:rPr lang="en-US" altLang="ja-JP" sz="2400" dirty="0">
                <a:solidFill>
                  <a:srgbClr val="292929"/>
                </a:solidFill>
              </a:rPr>
              <a:t>		</a:t>
            </a:r>
            <a:r>
              <a:rPr lang="ja-JP" altLang="en-US" sz="2400" dirty="0">
                <a:solidFill>
                  <a:srgbClr val="292929"/>
                </a:solidFill>
              </a:rPr>
              <a:t>： </a:t>
            </a:r>
            <a:r>
              <a:rPr lang="en-US" altLang="ja-JP" sz="2400" dirty="0">
                <a:solidFill>
                  <a:srgbClr val="292929"/>
                </a:solidFill>
              </a:rPr>
              <a:t>202</a:t>
            </a:r>
            <a:r>
              <a:rPr lang="ja-JP" altLang="en-US" sz="2400" dirty="0">
                <a:solidFill>
                  <a:srgbClr val="292929"/>
                </a:solidFill>
              </a:rPr>
              <a:t>●年●月より</a:t>
            </a:r>
            <a:endParaRPr lang="en-US" altLang="ja-JP" sz="2400" dirty="0">
              <a:solidFill>
                <a:srgbClr val="292929"/>
              </a:solidFill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dirty="0">
                <a:solidFill>
                  <a:srgbClr val="292929"/>
                </a:solidFill>
              </a:rPr>
              <a:t>実施頻度</a:t>
            </a:r>
            <a:r>
              <a:rPr lang="en-US" altLang="ja-JP" sz="2400" dirty="0">
                <a:solidFill>
                  <a:srgbClr val="292929"/>
                </a:solidFill>
              </a:rPr>
              <a:t>		</a:t>
            </a:r>
            <a:r>
              <a:rPr lang="ja-JP" altLang="en-US" sz="2400" dirty="0">
                <a:solidFill>
                  <a:srgbClr val="292929"/>
                </a:solidFill>
              </a:rPr>
              <a:t>：月</a:t>
            </a:r>
            <a:r>
              <a:rPr lang="en-US" altLang="ja-JP" sz="2400" dirty="0">
                <a:solidFill>
                  <a:srgbClr val="292929"/>
                </a:solidFill>
              </a:rPr>
              <a:t>1</a:t>
            </a:r>
            <a:r>
              <a:rPr lang="ja-JP" altLang="en-US" sz="2400" dirty="0">
                <a:solidFill>
                  <a:srgbClr val="292929"/>
                </a:solidFill>
              </a:rPr>
              <a:t>回（原則、毎月</a:t>
            </a:r>
            <a:r>
              <a:rPr lang="en-US" altLang="ja-JP" sz="2400" dirty="0">
                <a:solidFill>
                  <a:srgbClr val="292929"/>
                </a:solidFill>
              </a:rPr>
              <a:t>1</a:t>
            </a:r>
            <a:r>
              <a:rPr lang="ja-JP" altLang="en-US" sz="2400" dirty="0">
                <a:solidFill>
                  <a:srgbClr val="292929"/>
                </a:solidFill>
              </a:rPr>
              <a:t>～</a:t>
            </a:r>
            <a:r>
              <a:rPr lang="en-US" altLang="ja-JP" sz="2400" dirty="0">
                <a:solidFill>
                  <a:srgbClr val="292929"/>
                </a:solidFill>
              </a:rPr>
              <a:t>7</a:t>
            </a:r>
            <a:r>
              <a:rPr lang="ja-JP" altLang="en-US" sz="2400" dirty="0">
                <a:solidFill>
                  <a:srgbClr val="292929"/>
                </a:solidFill>
              </a:rPr>
              <a:t>日に実施）</a:t>
            </a:r>
            <a:endParaRPr lang="en-US" altLang="ja-JP" sz="2400" dirty="0">
              <a:solidFill>
                <a:srgbClr val="292929"/>
              </a:solidFill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dirty="0">
                <a:solidFill>
                  <a:srgbClr val="292929"/>
                </a:solidFill>
              </a:rPr>
              <a:t>実施手段</a:t>
            </a:r>
            <a:r>
              <a:rPr lang="en-US" altLang="ja-JP" sz="2400" dirty="0">
                <a:solidFill>
                  <a:srgbClr val="292929"/>
                </a:solidFill>
              </a:rPr>
              <a:t>		</a:t>
            </a:r>
            <a:r>
              <a:rPr lang="ja-JP" altLang="en-US" sz="2400" dirty="0">
                <a:solidFill>
                  <a:srgbClr val="292929"/>
                </a:solidFill>
              </a:rPr>
              <a:t>：</a:t>
            </a:r>
            <a:r>
              <a:rPr lang="en-US" altLang="ja-JP" sz="2400" dirty="0">
                <a:solidFill>
                  <a:srgbClr val="292929"/>
                </a:solidFill>
              </a:rPr>
              <a:t>WEB</a:t>
            </a:r>
            <a:r>
              <a:rPr lang="ja-JP" altLang="en-US" sz="2400" dirty="0">
                <a:solidFill>
                  <a:srgbClr val="292929"/>
                </a:solidFill>
              </a:rPr>
              <a:t>（</a:t>
            </a:r>
            <a:r>
              <a:rPr lang="en-US" altLang="ja-JP" sz="2400" dirty="0">
                <a:solidFill>
                  <a:srgbClr val="292929"/>
                </a:solidFill>
              </a:rPr>
              <a:t>PC</a:t>
            </a:r>
            <a:r>
              <a:rPr lang="ja-JP" altLang="en-US" sz="2400" dirty="0">
                <a:solidFill>
                  <a:srgbClr val="292929"/>
                </a:solidFill>
              </a:rPr>
              <a:t>・スマートフォンより回答可能）</a:t>
            </a:r>
            <a:endParaRPr lang="en-US" altLang="ja-JP" sz="2400" dirty="0">
              <a:solidFill>
                <a:srgbClr val="292929"/>
              </a:solidFill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dirty="0">
                <a:solidFill>
                  <a:srgbClr val="292929"/>
                </a:solidFill>
              </a:rPr>
              <a:t>調査設問数</a:t>
            </a:r>
            <a:r>
              <a:rPr lang="en-US" altLang="ja-JP" sz="2400" dirty="0">
                <a:solidFill>
                  <a:srgbClr val="292929"/>
                </a:solidFill>
              </a:rPr>
              <a:t>	</a:t>
            </a:r>
            <a:r>
              <a:rPr lang="ja-JP" altLang="en-US" sz="2400" dirty="0">
                <a:solidFill>
                  <a:srgbClr val="292929"/>
                </a:solidFill>
              </a:rPr>
              <a:t>：約</a:t>
            </a:r>
            <a:r>
              <a:rPr lang="en-US" altLang="ja-JP" sz="2400" dirty="0">
                <a:solidFill>
                  <a:srgbClr val="292929"/>
                </a:solidFill>
              </a:rPr>
              <a:t>30</a:t>
            </a:r>
            <a:r>
              <a:rPr lang="ja-JP" altLang="en-US" sz="2400" dirty="0">
                <a:solidFill>
                  <a:srgbClr val="292929"/>
                </a:solidFill>
              </a:rPr>
              <a:t>問（</a:t>
            </a:r>
            <a:r>
              <a:rPr lang="en-US" altLang="ja-JP" sz="2400" dirty="0">
                <a:solidFill>
                  <a:srgbClr val="292929"/>
                </a:solidFill>
              </a:rPr>
              <a:t>1</a:t>
            </a:r>
            <a:r>
              <a:rPr lang="ja-JP" altLang="en-US" sz="2400" dirty="0">
                <a:solidFill>
                  <a:srgbClr val="292929"/>
                </a:solidFill>
              </a:rPr>
              <a:t>回</a:t>
            </a:r>
            <a:r>
              <a:rPr lang="en-US" altLang="ja-JP" sz="2400" dirty="0">
                <a:solidFill>
                  <a:srgbClr val="292929"/>
                </a:solidFill>
              </a:rPr>
              <a:t>3</a:t>
            </a:r>
            <a:r>
              <a:rPr lang="ja-JP" altLang="en-US" sz="2400" dirty="0">
                <a:solidFill>
                  <a:srgbClr val="292929"/>
                </a:solidFill>
              </a:rPr>
              <a:t>～</a:t>
            </a:r>
            <a:r>
              <a:rPr lang="en-US" altLang="ja-JP" sz="2400" dirty="0">
                <a:solidFill>
                  <a:srgbClr val="292929"/>
                </a:solidFill>
              </a:rPr>
              <a:t>5</a:t>
            </a:r>
            <a:r>
              <a:rPr lang="ja-JP" altLang="en-US" sz="2400" dirty="0">
                <a:solidFill>
                  <a:srgbClr val="292929"/>
                </a:solidFill>
              </a:rPr>
              <a:t>分で回答可能）</a:t>
            </a:r>
            <a:endParaRPr lang="en-US" altLang="ja-JP" sz="2400" dirty="0">
              <a:solidFill>
                <a:srgbClr val="292929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ja-JP" sz="24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b="1" dirty="0">
                <a:solidFill>
                  <a:srgbClr val="009999"/>
                </a:solidFill>
                <a:latin typeface="+mj-lt"/>
              </a:rPr>
              <a:t>●結果開示の範囲</a:t>
            </a:r>
            <a:endParaRPr lang="en-US" altLang="ja-JP" b="1" dirty="0">
              <a:solidFill>
                <a:srgbClr val="009999"/>
              </a:solidFill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●●部　　　　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：個人の回答結果まで閲覧可</a:t>
            </a:r>
            <a:endParaRPr lang="en-US" altLang="ja-JP" sz="2400" dirty="0">
              <a:solidFill>
                <a:srgbClr val="292929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各部門の管理職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	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：自組織のメンバーの回答平均値を閲覧可</a:t>
            </a:r>
            <a:endParaRPr lang="en-US" altLang="ja-JP" sz="2400" dirty="0">
              <a:solidFill>
                <a:srgbClr val="292929"/>
              </a:solidFill>
              <a:latin typeface="+mn-ea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　　　　　　　　　（回答人数が</a:t>
            </a:r>
            <a:r>
              <a:rPr lang="en-US" altLang="ja-JP" sz="2400" dirty="0">
                <a:solidFill>
                  <a:srgbClr val="292929"/>
                </a:solidFill>
                <a:latin typeface="+mn-ea"/>
              </a:rPr>
              <a:t>5</a:t>
            </a:r>
            <a:r>
              <a:rPr lang="ja-JP" altLang="en-US" sz="2400" dirty="0">
                <a:solidFill>
                  <a:srgbClr val="292929"/>
                </a:solidFill>
                <a:latin typeface="+mn-ea"/>
              </a:rPr>
              <a:t>名以上の場合のみ）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99E26E8-F289-4AFE-8C94-E83236819F6E}"/>
              </a:ext>
            </a:extLst>
          </p:cNvPr>
          <p:cNvGrpSpPr/>
          <p:nvPr/>
        </p:nvGrpSpPr>
        <p:grpSpPr>
          <a:xfrm>
            <a:off x="5347096" y="639368"/>
            <a:ext cx="5263676" cy="1489683"/>
            <a:chOff x="5347096" y="639368"/>
            <a:chExt cx="5263676" cy="1489683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2FDCDA5-2CC9-4DF3-982B-DB7CE7E1D716}"/>
                </a:ext>
              </a:extLst>
            </p:cNvPr>
            <p:cNvSpPr/>
            <p:nvPr/>
          </p:nvSpPr>
          <p:spPr>
            <a:xfrm>
              <a:off x="5347096" y="639368"/>
              <a:ext cx="5263676" cy="1489683"/>
            </a:xfrm>
            <a:prstGeom prst="rect">
              <a:avLst/>
            </a:prstGeom>
            <a:solidFill>
              <a:srgbClr val="AEE0DF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1800" b="1" dirty="0">
                  <a:solidFill>
                    <a:srgbClr val="002060"/>
                  </a:solidFill>
                </a:rPr>
                <a:t>　</a:t>
              </a:r>
              <a:endParaRPr lang="en-US" altLang="ja-JP" b="1" dirty="0">
                <a:solidFill>
                  <a:srgbClr val="002060"/>
                </a:solidFill>
              </a:endParaRPr>
            </a:p>
            <a:p>
              <a:r>
                <a:rPr lang="ja-JP" altLang="en-US" b="1" dirty="0">
                  <a:solidFill>
                    <a:srgbClr val="002060"/>
                  </a:solidFill>
                </a:rPr>
                <a:t>　　　　　</a:t>
              </a:r>
              <a:r>
                <a:rPr lang="ja-JP" altLang="en-US" sz="1800" b="1" dirty="0">
                  <a:solidFill>
                    <a:srgbClr val="12284D"/>
                  </a:solidFill>
                </a:rPr>
                <a:t>実施方法を周知します。</a:t>
              </a:r>
            </a:p>
          </p:txBody>
        </p:sp>
        <p:pic>
          <p:nvPicPr>
            <p:cNvPr id="10" name="図 9" descr="アイコン&#10;&#10;自動的に生成された説明">
              <a:extLst>
                <a:ext uri="{FF2B5EF4-FFF2-40B4-BE49-F238E27FC236}">
                  <a16:creationId xmlns:a16="http://schemas.microsoft.com/office/drawing/2014/main" id="{54C4484F-119F-4BDF-AED5-947F30A99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5245" y="804637"/>
              <a:ext cx="767255" cy="767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38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DC6794-95B1-468D-8F78-04D878C9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集計結果の確認方法</a:t>
            </a:r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39391D9-93EF-466D-9A90-0FAFF6B52875}"/>
              </a:ext>
            </a:extLst>
          </p:cNvPr>
          <p:cNvSpPr/>
          <p:nvPr/>
        </p:nvSpPr>
        <p:spPr>
          <a:xfrm>
            <a:off x="701543" y="1609975"/>
            <a:ext cx="3457752" cy="1227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ユーザー画面へログインします。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400" b="1" i="0" dirty="0">
                <a:solidFill>
                  <a:srgbClr val="009999"/>
                </a:solidFill>
                <a:effectLst/>
                <a:latin typeface="+mn-ea"/>
              </a:rPr>
              <a:t>●ログイン </a:t>
            </a:r>
            <a:endParaRPr lang="en-US" altLang="ja-JP" sz="1400" b="1" i="0" dirty="0">
              <a:solidFill>
                <a:srgbClr val="009999"/>
              </a:solidFill>
              <a:effectLst/>
              <a:latin typeface="+mn-ea"/>
            </a:endParaRPr>
          </a:p>
          <a:p>
            <a:r>
              <a:rPr lang="en-US" altLang="ja-JP" sz="1200" b="1" i="0" u="none" strike="noStrike" dirty="0">
                <a:solidFill>
                  <a:srgbClr val="009999"/>
                </a:solidFill>
                <a:effectLst/>
                <a:latin typeface="+mn-ea"/>
                <a:hlinkClick r:id="rId3" tooltip="https://pdca.armg-survey.com/#/log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https://pdca.armg-survey.com/#/login</a:t>
            </a:r>
            <a:endParaRPr kumimoji="1" lang="ja-JP" altLang="en-US" sz="1200" b="1" dirty="0">
              <a:solidFill>
                <a:srgbClr val="009999"/>
              </a:solidFill>
              <a:latin typeface="+mn-ea"/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F42D8F1-4669-4E17-89A5-BDAF6995F770}"/>
              </a:ext>
            </a:extLst>
          </p:cNvPr>
          <p:cNvSpPr/>
          <p:nvPr/>
        </p:nvSpPr>
        <p:spPr>
          <a:xfrm>
            <a:off x="4453161" y="1609976"/>
            <a:ext cx="3255748" cy="122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ログイン後</a:t>
            </a:r>
            <a:r>
              <a:rPr lang="en-US" altLang="ja-JP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TOP</a:t>
            </a:r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画面右上にある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ご自身のお名前を押下し、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表示された選択肢の中から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「レポート閲覧者」を選択します。</a:t>
            </a:r>
          </a:p>
          <a:p>
            <a:pPr algn="ctr"/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9391F21-A160-4400-B94C-0E9E4EF63A37}"/>
              </a:ext>
            </a:extLst>
          </p:cNvPr>
          <p:cNvSpPr/>
          <p:nvPr/>
        </p:nvSpPr>
        <p:spPr>
          <a:xfrm>
            <a:off x="8264637" y="1667441"/>
            <a:ext cx="3427822" cy="1227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確認したい調査を選択し、</a:t>
            </a:r>
            <a:endParaRPr lang="en-US" altLang="ja-JP" sz="1400" b="1" dirty="0">
              <a:solidFill>
                <a:srgbClr val="4D4D4D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solidFill>
                  <a:srgbClr val="4D4D4D"/>
                </a:solidFill>
                <a:effectLst/>
                <a:latin typeface="+mn-ea"/>
                <a:cs typeface="Times New Roman" panose="02020603050405020304" pitchFamily="18" charset="0"/>
              </a:rPr>
              <a:t>自組織の結果を確認します。</a:t>
            </a:r>
          </a:p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8D21615-0E17-41DE-A935-6A1A80574866}"/>
              </a:ext>
            </a:extLst>
          </p:cNvPr>
          <p:cNvSpPr/>
          <p:nvPr/>
        </p:nvSpPr>
        <p:spPr>
          <a:xfrm>
            <a:off x="641684" y="936366"/>
            <a:ext cx="1322781" cy="78854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4800" b="1" i="1" dirty="0">
                <a:solidFill>
                  <a:srgbClr val="B4B4B4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01</a:t>
            </a:r>
            <a:endParaRPr kumimoji="1" lang="ja-JP" altLang="en-US" sz="4800" b="1" i="1" dirty="0">
              <a:solidFill>
                <a:srgbClr val="B4B4B4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5CCD283-6E94-41CB-B083-6D02DAD79FEA}"/>
              </a:ext>
            </a:extLst>
          </p:cNvPr>
          <p:cNvSpPr/>
          <p:nvPr/>
        </p:nvSpPr>
        <p:spPr>
          <a:xfrm>
            <a:off x="4453161" y="878901"/>
            <a:ext cx="1322781" cy="78854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4800" b="1" i="1" dirty="0">
                <a:solidFill>
                  <a:srgbClr val="B4B4B4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02</a:t>
            </a:r>
            <a:endParaRPr kumimoji="1" lang="ja-JP" altLang="en-US" sz="4800" b="1" i="1" dirty="0">
              <a:solidFill>
                <a:srgbClr val="B4B4B4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880149F-D7DC-4D96-8246-D1411FA3A753}"/>
              </a:ext>
            </a:extLst>
          </p:cNvPr>
          <p:cNvSpPr/>
          <p:nvPr/>
        </p:nvSpPr>
        <p:spPr>
          <a:xfrm>
            <a:off x="8264637" y="989643"/>
            <a:ext cx="1322781" cy="788540"/>
          </a:xfrm>
          <a:prstGeom prst="rect">
            <a:avLst/>
          </a:prstGeom>
          <a:noFill/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4800" b="1" i="1" dirty="0">
                <a:solidFill>
                  <a:srgbClr val="B4B4B4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03</a:t>
            </a:r>
            <a:endParaRPr kumimoji="1" lang="ja-JP" altLang="en-US" sz="4800" b="1" i="1" dirty="0">
              <a:solidFill>
                <a:srgbClr val="B4B4B4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E88A321-EFC0-93D1-2FEE-42B8AD76B4A2}"/>
              </a:ext>
            </a:extLst>
          </p:cNvPr>
          <p:cNvGrpSpPr/>
          <p:nvPr/>
        </p:nvGrpSpPr>
        <p:grpSpPr>
          <a:xfrm>
            <a:off x="3815919" y="2837197"/>
            <a:ext cx="4376613" cy="2747617"/>
            <a:chOff x="3810654" y="2971899"/>
            <a:chExt cx="4376613" cy="2747617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FB1BC319-CAFA-9CA1-9DE7-7A1E13C8E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98" t="1582"/>
            <a:stretch/>
          </p:blipFill>
          <p:spPr>
            <a:xfrm>
              <a:off x="3810654" y="3034883"/>
              <a:ext cx="4306185" cy="2684633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764F2361-6562-D5CE-64A7-03E09AD5A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62140" y="3169584"/>
              <a:ext cx="1054699" cy="1444877"/>
            </a:xfrm>
            <a:prstGeom prst="rect">
              <a:avLst/>
            </a:prstGeom>
          </p:spPr>
        </p:pic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0B1DC064-CDB5-17AA-9AC8-1B8C71497531}"/>
                </a:ext>
              </a:extLst>
            </p:cNvPr>
            <p:cNvSpPr/>
            <p:nvPr/>
          </p:nvSpPr>
          <p:spPr>
            <a:xfrm>
              <a:off x="7611533" y="2971899"/>
              <a:ext cx="575734" cy="2962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6" name="図 35">
            <a:extLst>
              <a:ext uri="{FF2B5EF4-FFF2-40B4-BE49-F238E27FC236}">
                <a16:creationId xmlns:a16="http://schemas.microsoft.com/office/drawing/2014/main" id="{E327826E-A70F-BEB6-3289-F1BAB0154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534" y="2837197"/>
            <a:ext cx="3095923" cy="3381469"/>
          </a:xfrm>
          <a:prstGeom prst="rect">
            <a:avLst/>
          </a:prstGeom>
        </p:spPr>
      </p:pic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02BEEFE3-E26B-6953-E94E-786B4DE54C4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7"/>
          <a:stretch>
            <a:fillRect/>
          </a:stretch>
        </p:blipFill>
        <p:spPr>
          <a:xfrm>
            <a:off x="935814" y="2837197"/>
            <a:ext cx="2299517" cy="3343882"/>
          </a:xfrm>
        </p:spPr>
      </p:pic>
    </p:spTree>
    <p:extLst>
      <p:ext uri="{BB962C8B-B14F-4D97-AF65-F5344CB8AC3E}">
        <p14:creationId xmlns:p14="http://schemas.microsoft.com/office/powerpoint/2010/main" val="17044423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ユーザー定義 3">
      <a:dk1>
        <a:srgbClr val="4D4D4D"/>
      </a:dk1>
      <a:lt1>
        <a:srgbClr val="FFFFFF"/>
      </a:lt1>
      <a:dk2>
        <a:srgbClr val="009999"/>
      </a:dk2>
      <a:lt2>
        <a:srgbClr val="EEECE1"/>
      </a:lt2>
      <a:accent1>
        <a:srgbClr val="009999"/>
      </a:accent1>
      <a:accent2>
        <a:srgbClr val="FABE00"/>
      </a:accent2>
      <a:accent3>
        <a:srgbClr val="AEE0DF"/>
      </a:accent3>
      <a:accent4>
        <a:srgbClr val="4D4D4D"/>
      </a:accent4>
      <a:accent5>
        <a:srgbClr val="B4B4B4"/>
      </a:accent5>
      <a:accent6>
        <a:srgbClr val="1F497D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3eb65a-f89c-4405-b5c5-3120d63297c7" xsi:nil="true"/>
    <lcf76f155ced4ddcb4097134ff3c332f xmlns="d5eec69d-50d1-4804-be4f-8225deadb81e">
      <Terms xmlns="http://schemas.microsoft.com/office/infopath/2007/PartnerControls"/>
    </lcf76f155ced4ddcb4097134ff3c332f>
    <_Flow_SignoffStatus xmlns="d5eec69d-50d1-4804-be4f-8225deadb81e" xsi:nil="true"/>
    <Thumbnail xmlns="d5eec69d-50d1-4804-be4f-8225deadb81e" xsi:nil="true"/>
    <_ip_UnifiedCompliancePolicyUIAction xmlns="http://schemas.microsoft.com/sharepoint/v3" xsi:nil="true"/>
    <_x62c5__x5f53__x90e8__x7f72_ xmlns="d5eec69d-50d1-4804-be4f-8225deadb81e" xsi:nil="true"/>
    <search_Language xmlns="d5eec69d-50d1-4804-be4f-8225deadb81e">ja</search_Language>
    <_x66f4__x65b0__x5c65__x6b74_ xmlns="d5eec69d-50d1-4804-be4f-8225deadb81e" xsi:nil="true"/>
    <_ip_UnifiedCompliancePolicyProperties xmlns="http://schemas.microsoft.com/sharepoint/v3" xsi:nil="true"/>
    <TaxKeywordTaxHTField xmlns="323eb65a-f89c-4405-b5c5-3120d63297c7">
      <Terms xmlns="http://schemas.microsoft.com/office/infopath/2007/PartnerControls"/>
    </TaxKeywordTaxHTField>
    <_x8aac__x660e__x6b04_ xmlns="d5eec69d-50d1-4804-be4f-8225deadb81e" xsi:nil="true"/>
    <_dlc_DocId xmlns="323eb65a-f89c-4405-b5c5-3120d63297c7">TQKRAP5TE3P4-673380122-1728381</_dlc_DocId>
    <_dlc_DocIdUrl xmlns="323eb65a-f89c-4405-b5c5-3120d63297c7">
      <Url>https://arm8769.sharepoint.com/sites/MHC/_layouts/15/DocIdRedir.aspx?ID=TQKRAP5TE3P4-673380122-1728381</Url>
      <Description>TQKRAP5TE3P4-673380122-1728381</Description>
    </_dlc_DocIdUrl>
    <_x3071__x3059_ xmlns="d5eec69d-50d1-4804-be4f-8225deadb81e">
      <Url xsi:nil="true"/>
      <Description xsi:nil="true"/>
    </_x3071__x3059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B0E181FB9616244AA1F4512547137D9" ma:contentTypeVersion="36" ma:contentTypeDescription="新しいドキュメントを作成します。" ma:contentTypeScope="" ma:versionID="fbe4f88c02ff9cd01d630cfe951287e5">
  <xsd:schema xmlns:xsd="http://www.w3.org/2001/XMLSchema" xmlns:xs="http://www.w3.org/2001/XMLSchema" xmlns:p="http://schemas.microsoft.com/office/2006/metadata/properties" xmlns:ns1="d5eec69d-50d1-4804-be4f-8225deadb81e" xmlns:ns2="http://schemas.microsoft.com/sharepoint/v3" xmlns:ns3="323eb65a-f89c-4405-b5c5-3120d63297c7" targetNamespace="http://schemas.microsoft.com/office/2006/metadata/properties" ma:root="true" ma:fieldsID="4e87d3b49edd3076fca29ea665df034f" ns1:_="" ns2:_="" ns3:_="">
    <xsd:import namespace="d5eec69d-50d1-4804-be4f-8225deadb81e"/>
    <xsd:import namespace="http://schemas.microsoft.com/sharepoint/v3"/>
    <xsd:import namespace="323eb65a-f89c-4405-b5c5-3120d63297c7"/>
    <xsd:element name="properties">
      <xsd:complexType>
        <xsd:sequence>
          <xsd:element name="documentManagement">
            <xsd:complexType>
              <xsd:all>
                <xsd:element ref="ns1:_x62c5__x5f53__x90e8__x7f72_" minOccurs="0"/>
                <xsd:element ref="ns1:_x8aac__x660e__x6b04_" minOccurs="0"/>
                <xsd:element ref="ns1:_x66f4__x65b0__x5c65__x6b74_" minOccurs="0"/>
                <xsd:element ref="ns1:_Flow_SignoffStatus" minOccurs="0"/>
                <xsd:element ref="ns2:_ip_UnifiedCompliancePolicyProperties" minOccurs="0"/>
                <xsd:element ref="ns3:_dlc_DocId" minOccurs="0"/>
                <xsd:element ref="ns3:_dlc_DocIdUrl" minOccurs="0"/>
                <xsd:element ref="ns3:_dlc_DocIdPersistId" minOccurs="0"/>
                <xsd:element ref="ns1:MediaServiceMetadata" minOccurs="0"/>
                <xsd:element ref="ns1:MediaServiceFastMetadata" minOccurs="0"/>
                <xsd:element ref="ns3:SharedWithUsers" minOccurs="0"/>
                <xsd:element ref="ns3:SharedWithDetails" minOccurs="0"/>
                <xsd:element ref="ns1:MediaServiceAutoKeyPoints" minOccurs="0"/>
                <xsd:element ref="ns1:MediaServiceKeyPoints" minOccurs="0"/>
                <xsd:element ref="ns1:MediaServiceDateTaken" minOccurs="0"/>
                <xsd:element ref="ns1:MediaServiceAutoTags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2:_ip_UnifiedCompliancePolicyUIAction" minOccurs="0"/>
                <xsd:element ref="ns3:TaxKeywordTaxHTField" minOccurs="0"/>
                <xsd:element ref="ns3:TaxCatchAll" minOccurs="0"/>
                <xsd:element ref="ns1:MediaLengthInSeconds" minOccurs="0"/>
                <xsd:element ref="ns1:lcf76f155ced4ddcb4097134ff3c332f" minOccurs="0"/>
                <xsd:element ref="ns1:search_Language" minOccurs="0"/>
                <xsd:element ref="ns1:Thumbnail" minOccurs="0"/>
                <xsd:element ref="ns1:MediaServiceObjectDetectorVersions" minOccurs="0"/>
                <xsd:element ref="ns1:MediaServiceLocation" minOccurs="0"/>
                <xsd:element ref="ns1:MediaServiceSearchProperties" minOccurs="0"/>
                <xsd:element ref="ns1:MediaServiceBillingMetadata" minOccurs="0"/>
                <xsd:element ref="ns2:_dlc_ExpireDateSaved" minOccurs="0"/>
                <xsd:element ref="ns2:_dlc_ExpireDate" minOccurs="0"/>
                <xsd:element ref="ns2:_dlc_Exempt" minOccurs="0"/>
                <xsd:element ref="ns1:_x3071__x305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ec69d-50d1-4804-be4f-8225deadb81e" elementFormDefault="qualified">
    <xsd:import namespace="http://schemas.microsoft.com/office/2006/documentManagement/types"/>
    <xsd:import namespace="http://schemas.microsoft.com/office/infopath/2007/PartnerControls"/>
    <xsd:element name="_x62c5__x5f53__x90e8__x7f72_" ma:index="0" nillable="true" ma:displayName="担当部署" ma:internalName="_x62c5__x5f53__x90e8__x7f72_">
      <xsd:simpleType>
        <xsd:restriction base="dms:Text">
          <xsd:maxLength value="255"/>
        </xsd:restriction>
      </xsd:simpleType>
    </xsd:element>
    <xsd:element name="_x8aac__x660e__x6b04_" ma:index="3" nillable="true" ma:displayName="ファイルの説明" ma:description="FY23新卒データのまとめ資料。既存顧客、または新規提案中で、受注確度が高く、クロージングに必要となる顧客にのみ開示OK" ma:format="Dropdown" ma:internalName="_x8aac__x660e__x6b04_">
      <xsd:simpleType>
        <xsd:restriction base="dms:Note">
          <xsd:maxLength value="255"/>
        </xsd:restriction>
      </xsd:simpleType>
    </xsd:element>
    <xsd:element name="_x66f4__x65b0__x5c65__x6b74_" ma:index="4" nillable="true" ma:displayName="更新履歴" ma:format="Dropdown" ma:internalName="_x66f4__x65b0__x5c65__x6b74_">
      <xsd:simpleType>
        <xsd:restriction base="dms:Note">
          <xsd:maxLength value="255"/>
        </xsd:restriction>
      </xsd:simpleType>
    </xsd:element>
    <xsd:element name="_Flow_SignoffStatus" ma:index="5" nillable="true" ma:displayName="承認の状態" ma:internalName="_x627f__x8a8d__x306e__x72b6__x614b_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画像タグ" ma:readOnly="false" ma:fieldId="{5cf76f15-5ced-4ddc-b409-7134ff3c332f}" ma:taxonomyMulti="true" ma:sspId="61e64d13-c1fd-4eac-84f5-03edd6a7c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earch_Language" ma:index="34" nillable="true" ma:displayName="search_Language" ma:default="ja" ma:internalName="search_Language">
      <xsd:simpleType>
        <xsd:restriction base="dms:Text">
          <xsd:maxLength value="255"/>
        </xsd:restriction>
      </xsd:simpleType>
    </xsd:element>
    <xsd:element name="Thumbnail" ma:index="35" nillable="true" ma:displayName="Thumbnail" ma:format="Dropdown" ma:internalName="Thumbnail">
      <xsd:simpleType>
        <xsd:restriction base="dms:Text">
          <xsd:maxLength value="255"/>
        </xsd:restriction>
      </xsd:simpleType>
    </xsd:element>
    <xsd:element name="MediaServiceObjectDetectorVersions" ma:index="3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3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9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3071__x3059_" ma:index="43" nillable="true" ma:displayName="ぱす" ma:format="Hyperlink" ma:internalName="_x3071__x305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6" nillable="true" ma:displayName="統合コンプライアンス ポリシーのプロパティ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統合コンプライアンス ポリシーの UI アクション" ma:hidden="true" ma:internalName="_ip_UnifiedCompliancePolicyUIAction">
      <xsd:simpleType>
        <xsd:restriction base="dms:Text"/>
      </xsd:simpleType>
    </xsd:element>
    <xsd:element name="_dlc_ExpireDateSaved" ma:index="40" nillable="true" ma:displayName="元の有効期限" ma:hidden="true" ma:internalName="_dlc_ExpireDateSaved" ma:readOnly="true">
      <xsd:simpleType>
        <xsd:restriction base="dms:DateTime"/>
      </xsd:simpleType>
    </xsd:element>
    <xsd:element name="_dlc_ExpireDate" ma:index="41" nillable="true" ma:displayName="期日" ma:description="" ma:hidden="true" ma:indexed="true" ma:internalName="_dlc_ExpireDate" ma:readOnly="true">
      <xsd:simpleType>
        <xsd:restriction base="dms:DateTime"/>
      </xsd:simpleType>
    </xsd:element>
    <xsd:element name="_dlc_Exempt" ma:index="42" nillable="true" ma:displayName="ポリシー適用除外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eb65a-f89c-4405-b5c5-3120d63297c7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ドキュメント ID 値" ma:description="このアイテムに割り当てられているドキュメント ID の値です。" ma:indexed="true" ma:internalName="_dlc_DocId" ma:readOnly="true">
      <xsd:simpleType>
        <xsd:restriction base="dms:Text"/>
      </xsd:simpleType>
    </xsd:element>
    <xsd:element name="_dlc_DocIdUrl" ma:index="11" nillable="true" ma:displayName="ドキュメントID:" ma:description="このドキュメントへの常時接続リンクです。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5" nillable="true" ma:taxonomy="true" ma:internalName="TaxKeywordTaxHTField" ma:taxonomyFieldName="TaxKeyword" ma:displayName="エンタープライズ キーワード" ma:readOnly="false" ma:fieldId="{23f27201-bee3-471e-b2e7-b64fd8b7ca38}" ma:taxonomyMulti="true" ma:sspId="61e64d13-c1fd-4eac-84f5-03edd6a7c74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e08a1989-12a6-430a-abc3-444deaf080fa}" ma:internalName="TaxCatchAll" ma:showField="CatchAllData" ma:web="323eb65a-f89c-4405-b5c5-3120d63297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7" ma:displayName="コンテンツ タイプ"/>
        <xsd:element ref="dc:title" minOccurs="0" maxOccurs="1" ma:index="2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015BCF-4F70-4200-BDB8-F03B29FD83D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7A422FA-12E4-49C5-A75F-F3AD5C1D1C50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d5eec69d-50d1-4804-be4f-8225deadb81e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323eb65a-f89c-4405-b5c5-3120d63297c7"/>
    <ds:schemaRef ds:uri="http://schemas.microsoft.com/sharepoint/v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10ED90A-D1FE-40BF-968A-1CD6D5966ED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9DB46A5-725B-4D94-A521-18E01BFBD2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eec69d-50d1-4804-be4f-8225deadb81e"/>
    <ds:schemaRef ds:uri="http://schemas.microsoft.com/sharepoint/v3"/>
    <ds:schemaRef ds:uri="323eb65a-f89c-4405-b5c5-3120d63297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1155</Words>
  <Application>Microsoft Office PowerPoint</Application>
  <PresentationFormat>ワイド画面</PresentationFormat>
  <Paragraphs>130</Paragraphs>
  <Slides>13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游ゴシック</vt:lpstr>
      <vt:lpstr>Yu Gothic Light</vt:lpstr>
      <vt:lpstr>游明朝</vt:lpstr>
      <vt:lpstr>Arial</vt:lpstr>
      <vt:lpstr>1_Office テーマ</vt:lpstr>
      <vt:lpstr>導入説明資料</vt:lpstr>
      <vt:lpstr>PowerPoint プレゼンテーション</vt:lpstr>
      <vt:lpstr>PowerPoint プレゼンテーション</vt:lpstr>
      <vt:lpstr>アドバンテッジ ピディカの導入背景</vt:lpstr>
      <vt:lpstr>活用の目的</vt:lpstr>
      <vt:lpstr>活用の流れ</vt:lpstr>
      <vt:lpstr>PowerPoint プレゼンテーション</vt:lpstr>
      <vt:lpstr>アドバンテッジ ピディカの実施方法・結果開示の範囲</vt:lpstr>
      <vt:lpstr>集計結果の確認方法</vt:lpstr>
      <vt:lpstr>レポートと結果の見方</vt:lpstr>
      <vt:lpstr>課題の抽出と改善プランの作り方（一例）</vt:lpstr>
      <vt:lpstr>最後に、管理職のみなさまへ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大島　 典子</dc:creator>
  <cp:lastModifiedBy>森田 佳月</cp:lastModifiedBy>
  <cp:revision>79</cp:revision>
  <dcterms:created xsi:type="dcterms:W3CDTF">2021-10-14T06:08:31Z</dcterms:created>
  <dcterms:modified xsi:type="dcterms:W3CDTF">2026-02-24T02:44:56Z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0x0101009B0E181FB9616244AA1F4512547137D9</vt:lpwstr>
  </property>
  <property fmtid="{D5CDD505-2E9C-101B-9397-08002B2CF9AE}" pid="3" name="TaxKeyword">
    <vt:lpwstr/>
  </property>
  <property fmtid="{D5CDD505-2E9C-101B-9397-08002B2CF9AE}" pid="4" name="_dlc_DocIdItemGuid">
    <vt:lpwstr>e0ae29f6-61b0-4890-b309-707b4e76d840</vt:lpwstr>
  </property>
  <property fmtid="{D5CDD505-2E9C-101B-9397-08002B2CF9AE}" pid="5" name="MediaServiceImageTags">
    <vt:lpwstr/>
  </property>
  <property fmtid="{D5CDD505-2E9C-101B-9397-08002B2CF9AE}" pid="6" name="_dlc_policyId">
    <vt:lpwstr/>
  </property>
  <property fmtid="{D5CDD505-2E9C-101B-9397-08002B2CF9AE}" pid="7" name="ItemRetentionFormula">
    <vt:lpwstr/>
  </property>
</Properties>
</file>