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7" r:id="rId6"/>
    <p:sldId id="270" r:id="rId7"/>
    <p:sldId id="259" r:id="rId8"/>
    <p:sldId id="261" r:id="rId9"/>
    <p:sldId id="262" r:id="rId10"/>
    <p:sldId id="26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36967"/>
    <a:srgbClr val="4D4D4D"/>
    <a:srgbClr val="009999"/>
    <a:srgbClr val="8BC3C2"/>
    <a:srgbClr val="19325B"/>
    <a:srgbClr val="3D5B8D"/>
    <a:srgbClr val="A9B4C7"/>
    <a:srgbClr val="E33333"/>
    <a:srgbClr val="16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8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田 佳月" userId="270f70a0-6d0d-4639-9fe4-2d4fa8ef3391" providerId="ADAL" clId="{6F7411FE-1ABF-43DB-942B-267C49CCE9AD}"/>
    <pc:docChg chg="modSld">
      <pc:chgData name="森田 佳月" userId="270f70a0-6d0d-4639-9fe4-2d4fa8ef3391" providerId="ADAL" clId="{6F7411FE-1ABF-43DB-942B-267C49CCE9AD}" dt="2026-02-24T02:47:56.384" v="70" actId="20577"/>
      <pc:docMkLst>
        <pc:docMk/>
      </pc:docMkLst>
      <pc:sldChg chg="modSp mod">
        <pc:chgData name="森田 佳月" userId="270f70a0-6d0d-4639-9fe4-2d4fa8ef3391" providerId="ADAL" clId="{6F7411FE-1ABF-43DB-942B-267C49CCE9AD}" dt="2026-02-24T02:47:56.384" v="70" actId="20577"/>
        <pc:sldMkLst>
          <pc:docMk/>
          <pc:sldMk cId="729396461" sldId="262"/>
        </pc:sldMkLst>
        <pc:spChg chg="mod">
          <ac:chgData name="森田 佳月" userId="270f70a0-6d0d-4639-9fe4-2d4fa8ef3391" providerId="ADAL" clId="{6F7411FE-1ABF-43DB-942B-267C49CCE9AD}" dt="2026-02-24T02:47:56.384" v="70" actId="20577"/>
          <ac:spMkLst>
            <pc:docMk/>
            <pc:sldMk cId="729396461" sldId="262"/>
            <ac:spMk id="33" creationId="{31EADCCB-8065-491E-A0B7-02A248B3299A}"/>
          </ac:spMkLst>
        </pc:spChg>
      </pc:sldChg>
      <pc:sldChg chg="modSp mod">
        <pc:chgData name="森田 佳月" userId="270f70a0-6d0d-4639-9fe4-2d4fa8ef3391" providerId="ADAL" clId="{6F7411FE-1ABF-43DB-942B-267C49CCE9AD}" dt="2026-02-24T02:47:46.081" v="57" actId="20577"/>
        <pc:sldMkLst>
          <pc:docMk/>
          <pc:sldMk cId="1501846412" sldId="269"/>
        </pc:sldMkLst>
        <pc:spChg chg="mod">
          <ac:chgData name="森田 佳月" userId="270f70a0-6d0d-4639-9fe4-2d4fa8ef3391" providerId="ADAL" clId="{6F7411FE-1ABF-43DB-942B-267C49CCE9AD}" dt="2026-02-24T02:47:40.200" v="44" actId="20577"/>
          <ac:spMkLst>
            <pc:docMk/>
            <pc:sldMk cId="1501846412" sldId="269"/>
            <ac:spMk id="41" creationId="{98277A11-4A60-44E6-9DB0-B3CE50594A67}"/>
          </ac:spMkLst>
        </pc:spChg>
        <pc:spChg chg="mod">
          <ac:chgData name="森田 佳月" userId="270f70a0-6d0d-4639-9fe4-2d4fa8ef3391" providerId="ADAL" clId="{6F7411FE-1ABF-43DB-942B-267C49CCE9AD}" dt="2026-02-24T02:47:46.081" v="57" actId="20577"/>
          <ac:spMkLst>
            <pc:docMk/>
            <pc:sldMk cId="1501846412" sldId="269"/>
            <ac:spMk id="51" creationId="{2A7D5ED4-281B-4FF2-9360-6E1309EF7B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8A7E-FA67-4D0F-B231-0F8A85DBBF9F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548D-F7DB-4AD5-8F06-A893E7FC1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Ver.1.1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2548D-F7DB-4AD5-8F06-A893E7FC13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0" y="-21743"/>
            <a:ext cx="11269133" cy="687185"/>
          </a:xfrm>
          <a:prstGeom prst="rect">
            <a:avLst/>
          </a:prstGeom>
          <a:solidFill>
            <a:srgbClr val="009999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858B8-45A1-C74B-A489-B934D399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4" y="3411146"/>
            <a:ext cx="9376756" cy="1251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C18E2CC-FC8C-4E3E-A444-3F5CE3115D4E}"/>
              </a:ext>
            </a:extLst>
          </p:cNvPr>
          <p:cNvSpPr/>
          <p:nvPr userDrawn="1"/>
        </p:nvSpPr>
        <p:spPr>
          <a:xfrm>
            <a:off x="11269133" y="-21743"/>
            <a:ext cx="922867" cy="687185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70C19E-478E-4248-8385-E3525130394B}"/>
              </a:ext>
            </a:extLst>
          </p:cNvPr>
          <p:cNvSpPr txBox="1"/>
          <p:nvPr userDrawn="1"/>
        </p:nvSpPr>
        <p:spPr>
          <a:xfrm>
            <a:off x="9023805" y="6378921"/>
            <a:ext cx="1305593" cy="272977"/>
          </a:xfrm>
          <a:prstGeom prst="rect">
            <a:avLst/>
          </a:prstGeom>
          <a:solidFill>
            <a:srgbClr val="009999"/>
          </a:solidFill>
          <a:ln w="6350" cmpd="sng">
            <a:noFill/>
          </a:ln>
        </p:spPr>
        <p:txBody>
          <a:bodyPr wrap="square" lIns="96000" tIns="33600" rIns="96000" bIns="33600" rtlCol="0">
            <a:spAutoFit/>
          </a:bodyPr>
          <a:lstStyle/>
          <a:p>
            <a:pPr algn="ctr"/>
            <a:r>
              <a:rPr lang="en-US" altLang="ja-JP" sz="1333" dirty="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333" dirty="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602" y="1114981"/>
            <a:ext cx="2962797" cy="15335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74" y="6086287"/>
            <a:ext cx="1305593" cy="585267"/>
          </a:xfrm>
          <a:prstGeom prst="rect">
            <a:avLst/>
          </a:prstGeo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16EB4-8DAC-497F-84CB-622C6CD86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622" y="2857637"/>
            <a:ext cx="9376756" cy="6879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0" y="6378921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2C64BC3C-6023-45DA-82B5-BA2EF0B30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716" y="5601929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0" name="テキスト プレースホルダー 14">
            <a:extLst>
              <a:ext uri="{FF2B5EF4-FFF2-40B4-BE49-F238E27FC236}">
                <a16:creationId xmlns:a16="http://schemas.microsoft.com/office/drawing/2014/main" id="{64290C3C-3884-400B-84AC-2286D8487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4726" y="5946321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C74F14E6-4A91-497C-8C7B-0EA7F51C04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4716" y="5109982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6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27158"/>
            <a:ext cx="960966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217572" cy="5447747"/>
          </a:xfrm>
        </p:spPr>
        <p:txBody>
          <a:bodyPr/>
          <a:lstStyle>
            <a:lvl2pPr>
              <a:defRPr sz="2133">
                <a:solidFill>
                  <a:srgbClr val="292929"/>
                </a:solidFill>
              </a:defRPr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6BA704-8099-4CFD-B757-CCDD07033004}"/>
              </a:ext>
            </a:extLst>
          </p:cNvPr>
          <p:cNvGrpSpPr/>
          <p:nvPr userDrawn="1"/>
        </p:nvGrpSpPr>
        <p:grpSpPr>
          <a:xfrm>
            <a:off x="487214" y="355853"/>
            <a:ext cx="503383" cy="491505"/>
            <a:chOff x="346559" y="431486"/>
            <a:chExt cx="913787" cy="89222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861B1AE-3BFF-46F4-816E-80321C7771E9}"/>
                </a:ext>
              </a:extLst>
            </p:cNvPr>
            <p:cNvSpPr/>
            <p:nvPr userDrawn="1"/>
          </p:nvSpPr>
          <p:spPr>
            <a:xfrm>
              <a:off x="462382" y="525747"/>
              <a:ext cx="797964" cy="797964"/>
            </a:xfrm>
            <a:prstGeom prst="rect">
              <a:avLst/>
            </a:prstGeom>
            <a:solidFill>
              <a:srgbClr val="AE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1F95620-840A-45E0-ACB8-9B67F1D4BCC9}"/>
                </a:ext>
              </a:extLst>
            </p:cNvPr>
            <p:cNvSpPr/>
            <p:nvPr userDrawn="1"/>
          </p:nvSpPr>
          <p:spPr>
            <a:xfrm>
              <a:off x="346559" y="431486"/>
              <a:ext cx="797964" cy="797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5945B9F-B458-452F-9B5D-AF7A2BBA38CF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483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41A8D3-D2A5-46FA-9C18-9A6B5B7CB2A3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7A15572-0327-48E2-B088-43113BE647D8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0AD0DCBC-0D69-46F8-8F83-B1D761512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ED7F5906-8796-4378-A40E-78A79D575F01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9B75B6-C353-412D-88B9-B7277339B71B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871D71C-566C-4D24-9E3D-303F750CA832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E1BE105-AEA6-4CAE-AB5B-64A7C488E120}"/>
              </a:ext>
            </a:extLst>
          </p:cNvPr>
          <p:cNvGrpSpPr/>
          <p:nvPr userDrawn="1"/>
        </p:nvGrpSpPr>
        <p:grpSpPr>
          <a:xfrm>
            <a:off x="-506754" y="1264401"/>
            <a:ext cx="13205508" cy="5319785"/>
            <a:chOff x="-2190560" y="2342591"/>
            <a:chExt cx="13205508" cy="5319785"/>
          </a:xfrm>
        </p:grpSpPr>
        <p:pic>
          <p:nvPicPr>
            <p:cNvPr id="26" name="図 25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29E8A7C3-6AB2-4B8A-B0AF-71BE57F46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2190560" y="4984537"/>
              <a:ext cx="2565806" cy="2664162"/>
            </a:xfrm>
            <a:prstGeom prst="rect">
              <a:avLst/>
            </a:prstGeom>
          </p:spPr>
        </p:pic>
        <p:pic>
          <p:nvPicPr>
            <p:cNvPr id="43" name="図 42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1578D27E-2A98-415D-ADF3-64EC00FF5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07814" y="2359468"/>
              <a:ext cx="5107134" cy="5302908"/>
            </a:xfrm>
            <a:prstGeom prst="rect">
              <a:avLst/>
            </a:prstGeom>
          </p:spPr>
        </p:pic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89BCDD2-E347-445B-88B9-A420D9849315}"/>
                </a:ext>
              </a:extLst>
            </p:cNvPr>
            <p:cNvSpPr/>
            <p:nvPr userDrawn="1"/>
          </p:nvSpPr>
          <p:spPr>
            <a:xfrm>
              <a:off x="-1683806" y="2342591"/>
              <a:ext cx="12192000" cy="5220027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305C555-4459-477E-B241-3A6A160FA926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0F0CB5E-D51F-4119-A7CE-C0BBC45D75B8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C04935F-B332-4943-A2E6-CCB7C16DC47F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60EC4A2-00AB-429E-983F-877222B01A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58D39D80-3D25-44CD-8E7B-C990278BEC0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5B7643A0-576C-4CA5-B92C-B6D5E0785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51" name="コンテンツ プレースホルダー 11">
            <a:extLst>
              <a:ext uri="{FF2B5EF4-FFF2-40B4-BE49-F238E27FC236}">
                <a16:creationId xmlns:a16="http://schemas.microsoft.com/office/drawing/2014/main" id="{88AF1693-39BA-48D3-8563-8F04BAE07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6470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CFE972E-49CB-4583-87EF-820241BE3C5D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BEB8B22A-4263-4FFE-939D-C431916AF3E2}"/>
              </a:ext>
            </a:extLst>
          </p:cNvPr>
          <p:cNvSpPr/>
          <p:nvPr userDrawn="1"/>
        </p:nvSpPr>
        <p:spPr>
          <a:xfrm>
            <a:off x="5080986" y="90989"/>
            <a:ext cx="5690047" cy="6772940"/>
          </a:xfrm>
          <a:prstGeom prst="parallelogram">
            <a:avLst>
              <a:gd name="adj" fmla="val 60387"/>
            </a:avLst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D6A384-D123-4B4B-9355-1D7E5C722526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E255FE4-C218-4E34-81A7-B1402C0ED905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9DB410-60F4-4634-8FC0-38371D2A57B3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4E6259B-E6B3-418F-81F6-76D5E8E27CA1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1FDF333-1AEB-4EE2-8195-F1C248D3E9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961FF1B-33A8-4A07-9A37-1284543BA5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7F4BF41F-CD3D-4890-89DD-F93FB13C0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28" name="コンテンツ プレースホルダー 11">
            <a:extLst>
              <a:ext uri="{FF2B5EF4-FFF2-40B4-BE49-F238E27FC236}">
                <a16:creationId xmlns:a16="http://schemas.microsoft.com/office/drawing/2014/main" id="{AAFF3DA4-2568-4334-9DCF-BA8DA388B3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347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7034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997832"/>
            <a:ext cx="11217572" cy="5530508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3D755C7-9295-4824-840E-3E949DA54FBB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460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3_タイトルとコンテンツ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8558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11217572" cy="543942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CB42380-D92F-47FE-AA12-3243A515A4F3}"/>
              </a:ext>
            </a:extLst>
          </p:cNvPr>
          <p:cNvGrpSpPr/>
          <p:nvPr userDrawn="1"/>
        </p:nvGrpSpPr>
        <p:grpSpPr>
          <a:xfrm>
            <a:off x="0" y="4724310"/>
            <a:ext cx="1555198" cy="1804030"/>
            <a:chOff x="0" y="3235827"/>
            <a:chExt cx="1206512" cy="1399554"/>
          </a:xfrm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67A7DAD-A585-48D3-B0F6-0AD55BE67AAD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88DCC72-E9BE-4E8F-95C9-763D9BA08230}"/>
                </a:ext>
              </a:extLst>
            </p:cNvPr>
            <p:cNvSpPr/>
            <p:nvPr userDrawn="1"/>
          </p:nvSpPr>
          <p:spPr>
            <a:xfrm>
              <a:off x="307235" y="4226232"/>
              <a:ext cx="350729" cy="350729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C164452-F752-4587-980D-5C5AA1FC5099}"/>
              </a:ext>
            </a:extLst>
          </p:cNvPr>
          <p:cNvGrpSpPr/>
          <p:nvPr userDrawn="1"/>
        </p:nvGrpSpPr>
        <p:grpSpPr>
          <a:xfrm rot="10800000">
            <a:off x="10636801" y="997832"/>
            <a:ext cx="1555198" cy="1804030"/>
            <a:chOff x="0" y="3235827"/>
            <a:chExt cx="1206512" cy="1399554"/>
          </a:xfrm>
          <a:solidFill>
            <a:schemeClr val="bg1">
              <a:lumMod val="50000"/>
              <a:alpha val="18000"/>
            </a:schemeClr>
          </a:solidFill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0CC058A1-B12F-4C48-9AC8-1FD45C7F571C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CF1D1B-AB65-4E02-8313-B4CCC14CCE99}"/>
                </a:ext>
              </a:extLst>
            </p:cNvPr>
            <p:cNvSpPr/>
            <p:nvPr userDrawn="1"/>
          </p:nvSpPr>
          <p:spPr>
            <a:xfrm>
              <a:off x="333663" y="3288986"/>
              <a:ext cx="350729" cy="350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994F5F-9A01-4CDF-BCA9-C77BC286616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36D8E8D7-C115-4211-8BB3-833DABA3EDFB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0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裏表紙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F212B9-EFE8-4BBB-A8E4-D42E3DA0CDB3}"/>
              </a:ext>
            </a:extLst>
          </p:cNvPr>
          <p:cNvGrpSpPr/>
          <p:nvPr userDrawn="1"/>
        </p:nvGrpSpPr>
        <p:grpSpPr>
          <a:xfrm>
            <a:off x="0" y="5052964"/>
            <a:ext cx="12192000" cy="687185"/>
            <a:chOff x="0" y="-16308"/>
            <a:chExt cx="9144000" cy="51538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5FBB4E6-64C2-4201-A199-711257F0384B}"/>
                </a:ext>
              </a:extLst>
            </p:cNvPr>
            <p:cNvSpPr/>
            <p:nvPr userDrawn="1"/>
          </p:nvSpPr>
          <p:spPr>
            <a:xfrm>
              <a:off x="0" y="-16308"/>
              <a:ext cx="8451850" cy="515389"/>
            </a:xfrm>
            <a:prstGeom prst="rect">
              <a:avLst/>
            </a:prstGeom>
            <a:solidFill>
              <a:srgbClr val="009999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C18E2CC-FC8C-4E3E-A444-3F5CE3115D4E}"/>
                </a:ext>
              </a:extLst>
            </p:cNvPr>
            <p:cNvSpPr/>
            <p:nvPr userDrawn="1"/>
          </p:nvSpPr>
          <p:spPr>
            <a:xfrm>
              <a:off x="8451850" y="-16308"/>
              <a:ext cx="692150" cy="515389"/>
            </a:xfrm>
            <a:prstGeom prst="rect">
              <a:avLst/>
            </a:prstGeom>
            <a:solidFill>
              <a:srgbClr val="AEE0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</p:grp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2" y="380185"/>
            <a:ext cx="3450793" cy="1786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40" y="6033129"/>
            <a:ext cx="1305593" cy="585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2" y="6325763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18F1B4-77A6-44A3-9F30-36BADA5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0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E9EC19-14FF-4A6D-8D71-4B50250A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8240"/>
            <a:ext cx="10515600" cy="519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8FCEC5-97EE-4AB8-B96B-97433360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56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92929"/>
                </a:solidFill>
              </a:defRPr>
            </a:lvl1pPr>
          </a:lstStyle>
          <a:p>
            <a:fld id="{6503FBB0-7B2B-49C6-8F4E-8DA3A77B5E0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8" r:id="rId3"/>
    <p:sldLayoutId id="2147483677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rgbClr val="009999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7FC92-14F9-4B44-8E52-AF4989C1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+mn-lt"/>
              </a:rPr>
              <a:t>導入説明資料</a:t>
            </a:r>
            <a:endParaRPr kumimoji="1" lang="ja-JP" altLang="en-US" sz="6000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C1118-D9DF-46D2-98D9-EB08119ED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/>
              <a:t>アドバンテッジ ピディカ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9C4D87C-9B68-45F3-8E3A-34EB0CE34E8E}"/>
              </a:ext>
            </a:extLst>
          </p:cNvPr>
          <p:cNvGrpSpPr/>
          <p:nvPr/>
        </p:nvGrpSpPr>
        <p:grpSpPr>
          <a:xfrm>
            <a:off x="592064" y="306831"/>
            <a:ext cx="5263676" cy="2641084"/>
            <a:chOff x="488731" y="306937"/>
            <a:chExt cx="5263676" cy="265025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83D7849-A1D6-4213-8556-81FED3CCBEA4}"/>
                </a:ext>
              </a:extLst>
            </p:cNvPr>
            <p:cNvSpPr/>
            <p:nvPr/>
          </p:nvSpPr>
          <p:spPr>
            <a:xfrm>
              <a:off x="488731" y="306937"/>
              <a:ext cx="5263676" cy="265025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solidFill>
                    <a:srgbClr val="C00000"/>
                  </a:solidFill>
                </a:rPr>
                <a:t>　　　　　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従業員様向けの導入説明資料です。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</a:t>
              </a:r>
              <a:r>
                <a:rPr lang="ja-JP" altLang="en-US" b="1" dirty="0">
                  <a:solidFill>
                    <a:srgbClr val="12284D"/>
                  </a:solidFill>
                </a:rPr>
                <a:t>　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調査の正確性を上げるためには、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　より多くの率直な回答の反映が不可欠です。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従業員様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に導入の趣旨をご納得いただき、　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　回答にご協力いただけるよう</a:t>
              </a:r>
              <a:r>
                <a:rPr lang="ja-JP" altLang="en-US" b="1" dirty="0">
                  <a:solidFill>
                    <a:srgbClr val="12284D"/>
                  </a:solidFill>
                </a:rPr>
                <a:t>作成ください。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5BBB81A7-10F9-44A8-BEFC-340A870D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85" y="426517"/>
              <a:ext cx="690308" cy="690307"/>
            </a:xfrm>
            <a:prstGeom prst="rect">
              <a:avLst/>
            </a:prstGeom>
          </p:spPr>
        </p:pic>
      </p:grp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B74E001-32E3-4E8B-A5D5-D40B4759525E}"/>
              </a:ext>
            </a:extLst>
          </p:cNvPr>
          <p:cNvSpPr txBox="1">
            <a:spLocks/>
          </p:cNvSpPr>
          <p:nvPr/>
        </p:nvSpPr>
        <p:spPr>
          <a:xfrm>
            <a:off x="3514725" y="5725204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292929"/>
                </a:solidFill>
              </a:rPr>
              <a:t>〇〇〇部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5464273-3EBF-4A8C-9D42-1C1987BFE4A9}"/>
              </a:ext>
            </a:extLst>
          </p:cNvPr>
          <p:cNvSpPr txBox="1">
            <a:spLocks/>
          </p:cNvSpPr>
          <p:nvPr/>
        </p:nvSpPr>
        <p:spPr>
          <a:xfrm>
            <a:off x="3514726" y="5272237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292929"/>
                </a:solidFill>
              </a:rPr>
              <a:t>〇〇年〇〇月吉日</a:t>
            </a:r>
          </a:p>
        </p:txBody>
      </p:sp>
    </p:spTree>
    <p:extLst>
      <p:ext uri="{BB962C8B-B14F-4D97-AF65-F5344CB8AC3E}">
        <p14:creationId xmlns:p14="http://schemas.microsoft.com/office/powerpoint/2010/main" val="28650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C67312E-3F95-43F2-AFCF-2A56EE007398}"/>
              </a:ext>
            </a:extLst>
          </p:cNvPr>
          <p:cNvSpPr/>
          <p:nvPr/>
        </p:nvSpPr>
        <p:spPr>
          <a:xfrm>
            <a:off x="6636774" y="3220871"/>
            <a:ext cx="4595817" cy="16650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36967"/>
                </a:solidFill>
              </a:rPr>
              <a:t>　社内問い合わせ先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○○○部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担当者</a:t>
            </a:r>
            <a:r>
              <a:rPr lang="en-US" altLang="ja-JP" sz="1400" b="1" dirty="0">
                <a:solidFill>
                  <a:srgbClr val="4D4D4D"/>
                </a:solidFill>
              </a:rPr>
              <a:t>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TEL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</a:t>
            </a:r>
            <a:r>
              <a:rPr lang="en-US" altLang="ja-JP" sz="1400" b="1" dirty="0">
                <a:solidFill>
                  <a:srgbClr val="4D4D4D"/>
                </a:solidFill>
              </a:rPr>
              <a:t>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E-MAIL </a:t>
            </a:r>
            <a:r>
              <a:rPr lang="ja-JP" altLang="en-US" sz="1400" b="1" dirty="0">
                <a:solidFill>
                  <a:srgbClr val="4D4D4D"/>
                </a:solidFill>
              </a:rPr>
              <a:t>　　：○○○○○○○○</a:t>
            </a:r>
            <a:endParaRPr lang="en-US" altLang="ja-JP" sz="1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DF78B7-A315-4783-B4E1-49765D4E1EB2}"/>
              </a:ext>
            </a:extLst>
          </p:cNvPr>
          <p:cNvSpPr/>
          <p:nvPr/>
        </p:nvSpPr>
        <p:spPr>
          <a:xfrm>
            <a:off x="2202738" y="1207376"/>
            <a:ext cx="8877385" cy="499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4D4D4D"/>
                </a:solidFill>
                <a:latin typeface="+mn-ea"/>
              </a:rPr>
              <a:t>　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アドバンテッジ ピディカとは　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3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アドバンテッジ ピディカの導入背景・実施方法　････ 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4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アドバンテッジ ピディカの回答方法　･･････････････　 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5</a:t>
            </a:r>
          </a:p>
          <a:p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・メールアドレス登録のある方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・メールアドレス登録のない方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結果の取扱いについて　･･･････････････････････ 　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7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集計結果の開示と活用について　･･･････････････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8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　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メッセージ　･････････････････････････････････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9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2A5FD62-09C6-4277-ACE9-7268E98406AB}"/>
              </a:ext>
            </a:extLst>
          </p:cNvPr>
          <p:cNvCxnSpPr/>
          <p:nvPr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41B18A6-0D8B-4535-8D19-BE811472C431}"/>
              </a:ext>
            </a:extLst>
          </p:cNvPr>
          <p:cNvGrpSpPr/>
          <p:nvPr/>
        </p:nvGrpSpPr>
        <p:grpSpPr>
          <a:xfrm>
            <a:off x="6096000" y="651933"/>
            <a:ext cx="5263676" cy="1489683"/>
            <a:chOff x="5347096" y="639368"/>
            <a:chExt cx="5263676" cy="148968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424B13E-C4A6-4A7B-98DA-B21FAE6D1348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ページの増減に合わせて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ページ数表示を修正ください</a:t>
              </a:r>
            </a:p>
            <a:p>
              <a:endParaRPr lang="ja-JP" altLang="en-US" sz="1800" b="1" dirty="0">
                <a:solidFill>
                  <a:srgbClr val="12284D"/>
                </a:solidFill>
              </a:endParaRPr>
            </a:p>
          </p:txBody>
        </p:sp>
        <p:pic>
          <p:nvPicPr>
            <p:cNvPr id="6" name="図 5" descr="アイコン&#10;&#10;自動的に生成された説明">
              <a:extLst>
                <a:ext uri="{FF2B5EF4-FFF2-40B4-BE49-F238E27FC236}">
                  <a16:creationId xmlns:a16="http://schemas.microsoft.com/office/drawing/2014/main" id="{BFE2A22D-C0BC-4238-9190-09CF957D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5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, 会社名&#10;&#10;自動的に生成された説明">
            <a:extLst>
              <a:ext uri="{FF2B5EF4-FFF2-40B4-BE49-F238E27FC236}">
                <a16:creationId xmlns:a16="http://schemas.microsoft.com/office/drawing/2014/main" id="{4B73BF3F-ED6D-40ED-9B23-1AAD2E9C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21" y="3256022"/>
            <a:ext cx="5170358" cy="267615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F14F589-3106-4EAF-B40D-1D2C6E3082B2}"/>
              </a:ext>
            </a:extLst>
          </p:cNvPr>
          <p:cNvGrpSpPr/>
          <p:nvPr/>
        </p:nvGrpSpPr>
        <p:grpSpPr>
          <a:xfrm>
            <a:off x="0" y="925825"/>
            <a:ext cx="11345630" cy="1977330"/>
            <a:chOff x="232148" y="546476"/>
            <a:chExt cx="8091174" cy="148299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36318A2-8491-4B53-8CEF-CDE4EDA63480}"/>
                </a:ext>
              </a:extLst>
            </p:cNvPr>
            <p:cNvGrpSpPr/>
            <p:nvPr/>
          </p:nvGrpSpPr>
          <p:grpSpPr>
            <a:xfrm>
              <a:off x="232148" y="583218"/>
              <a:ext cx="3478279" cy="1446256"/>
              <a:chOff x="21013" y="504406"/>
              <a:chExt cx="3478279" cy="1446256"/>
            </a:xfrm>
          </p:grpSpPr>
          <p:sp>
            <p:nvSpPr>
              <p:cNvPr id="15" name="フローチャート: 他ページ結合子 14">
                <a:extLst>
                  <a:ext uri="{FF2B5EF4-FFF2-40B4-BE49-F238E27FC236}">
                    <a16:creationId xmlns:a16="http://schemas.microsoft.com/office/drawing/2014/main" id="{983423CE-DAF0-41A8-B0A3-CBE7124DED5A}"/>
                  </a:ext>
                </a:extLst>
              </p:cNvPr>
              <p:cNvSpPr/>
              <p:nvPr/>
            </p:nvSpPr>
            <p:spPr>
              <a:xfrm rot="16200000">
                <a:off x="1139400" y="-409231"/>
                <a:ext cx="1446256" cy="3273529"/>
              </a:xfrm>
              <a:prstGeom prst="flowChartOffpageConnector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40638B1-3F9D-4AD2-96B5-90B3CEE36287}"/>
                  </a:ext>
                </a:extLst>
              </p:cNvPr>
              <p:cNvSpPr/>
              <p:nvPr/>
            </p:nvSpPr>
            <p:spPr>
              <a:xfrm>
                <a:off x="21013" y="628637"/>
                <a:ext cx="3273529" cy="119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アドバンテッジ ピディカ</a:t>
                </a:r>
                <a:br>
                  <a:rPr lang="en-US" altLang="ja-JP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</a:br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とは</a:t>
                </a:r>
                <a:endParaRPr lang="ja-JP" altLang="en-US" sz="2667" b="1" dirty="0">
                  <a:latin typeface="+mn-ea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0DF78B7-A315-4783-B4E1-49765D4E1EB2}"/>
                </a:ext>
              </a:extLst>
            </p:cNvPr>
            <p:cNvSpPr/>
            <p:nvPr/>
          </p:nvSpPr>
          <p:spPr>
            <a:xfrm>
              <a:off x="3377582" y="546476"/>
              <a:ext cx="4945740" cy="1446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従業員の皆さんがより「働きやすい」「働きがいのある」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組織を目指すために、月</a:t>
              </a:r>
              <a:r>
                <a:rPr lang="en-US" altLang="ja-JP" sz="2000" dirty="0">
                  <a:solidFill>
                    <a:srgbClr val="292929"/>
                  </a:solidFill>
                </a:rPr>
                <a:t>1</a:t>
              </a:r>
              <a:r>
                <a:rPr lang="ja-JP" altLang="en-US" sz="2000" dirty="0">
                  <a:solidFill>
                    <a:srgbClr val="292929"/>
                  </a:solidFill>
                </a:rPr>
                <a:t>回程度の高い頻度で、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組織や個人のいまの状態を測定するシステムです。</a:t>
              </a:r>
              <a:endParaRPr lang="en-US" altLang="ja-JP" sz="200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3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 ピディカの導入背景・実施方法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●導入背景</a:t>
            </a:r>
            <a:endParaRPr lang="en-US" altLang="ja-JP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ストレスチェックの結果から各組織の課題が浮かび上がりました。</a:t>
            </a:r>
            <a:br>
              <a:rPr lang="en-US" altLang="ja-JP" sz="2400" dirty="0"/>
            </a:br>
            <a:r>
              <a:rPr lang="ja-JP" altLang="en-US" sz="2400" dirty="0"/>
              <a:t>会社の状態を可視化し、よりよい組織づくりのために</a:t>
            </a:r>
            <a:br>
              <a:rPr lang="en-US" altLang="ja-JP" sz="2400" dirty="0"/>
            </a:br>
            <a:r>
              <a:rPr lang="ja-JP" altLang="en-US" sz="2400" dirty="0"/>
              <a:t>アドバンテッジ ピディカを導入し実施します。</a:t>
            </a:r>
            <a:br>
              <a:rPr lang="en-US" altLang="ja-JP" sz="2400" dirty="0"/>
            </a:br>
            <a:endParaRPr lang="ja-JP" altLang="en-US" sz="2400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●実施方法</a:t>
            </a:r>
            <a:endParaRPr lang="en-US" altLang="ja-JP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開始時期：●月より</a:t>
            </a:r>
            <a:endParaRPr lang="en-US" altLang="ja-JP" sz="2400" dirty="0"/>
          </a:p>
          <a:p>
            <a:pPr lvl="1"/>
            <a:r>
              <a:rPr lang="ja-JP" altLang="en-US" sz="2400" dirty="0"/>
              <a:t>実施頻度：月</a:t>
            </a:r>
            <a:r>
              <a:rPr lang="en-US" altLang="ja-JP" sz="2400" dirty="0"/>
              <a:t>1</a:t>
            </a:r>
            <a:r>
              <a:rPr lang="ja-JP" altLang="en-US" sz="2400" dirty="0"/>
              <a:t>回（原則、毎月</a:t>
            </a:r>
            <a:r>
              <a:rPr lang="en-US" altLang="ja-JP" sz="2400" dirty="0"/>
              <a:t>1</a:t>
            </a:r>
            <a:r>
              <a:rPr lang="ja-JP" altLang="en-US" sz="2400" dirty="0"/>
              <a:t>～</a:t>
            </a:r>
            <a:r>
              <a:rPr lang="en-US" altLang="ja-JP" sz="2400" dirty="0"/>
              <a:t>7</a:t>
            </a:r>
            <a:r>
              <a:rPr lang="ja-JP" altLang="en-US" sz="2400" dirty="0"/>
              <a:t>日に実施）</a:t>
            </a:r>
            <a:endParaRPr lang="en-US" altLang="ja-JP" sz="2400" dirty="0"/>
          </a:p>
          <a:p>
            <a:pPr lvl="1"/>
            <a:r>
              <a:rPr lang="ja-JP" altLang="en-US" sz="2400" dirty="0"/>
              <a:t>実施手段：</a:t>
            </a:r>
            <a:r>
              <a:rPr lang="en-US" altLang="ja-JP" sz="2400" dirty="0"/>
              <a:t>WEB</a:t>
            </a:r>
            <a:r>
              <a:rPr lang="ja-JP" altLang="en-US" sz="2400" dirty="0"/>
              <a:t>（</a:t>
            </a:r>
            <a:r>
              <a:rPr lang="en-US" altLang="ja-JP" sz="2400" dirty="0"/>
              <a:t>PC</a:t>
            </a:r>
            <a:r>
              <a:rPr lang="ja-JP" altLang="en-US" sz="2400" dirty="0"/>
              <a:t>・スマートフォンより回答）</a:t>
            </a:r>
            <a:endParaRPr lang="en-US" altLang="ja-JP" sz="2400" dirty="0"/>
          </a:p>
          <a:p>
            <a:pPr lvl="1"/>
            <a:r>
              <a:rPr lang="ja-JP" altLang="en-US" sz="2400" dirty="0"/>
              <a:t>調査設問数：約</a:t>
            </a:r>
            <a:r>
              <a:rPr lang="en-US" altLang="ja-JP" sz="2400" dirty="0"/>
              <a:t>30</a:t>
            </a:r>
            <a:r>
              <a:rPr lang="ja-JP" altLang="en-US" sz="2400" dirty="0"/>
              <a:t>問（</a:t>
            </a:r>
            <a:r>
              <a:rPr lang="en-US" altLang="ja-JP" sz="2400" dirty="0"/>
              <a:t>1</a:t>
            </a:r>
            <a:r>
              <a:rPr lang="ja-JP" altLang="en-US" sz="2400" dirty="0"/>
              <a:t>回</a:t>
            </a:r>
            <a:r>
              <a:rPr lang="en-US" altLang="ja-JP" sz="2400" dirty="0"/>
              <a:t>3</a:t>
            </a:r>
            <a:r>
              <a:rPr lang="ja-JP" altLang="en-US" sz="2400" dirty="0"/>
              <a:t>～</a:t>
            </a:r>
            <a:r>
              <a:rPr lang="en-US" altLang="ja-JP" sz="2400" dirty="0"/>
              <a:t>5</a:t>
            </a:r>
            <a:r>
              <a:rPr lang="ja-JP" altLang="en-US" sz="2400" dirty="0"/>
              <a:t>分で回答可能）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 algn="ctr"/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導入背景と実施方法を周知します。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1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0773-7D99-4A88-93FD-8DB9C4B3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 ピディカの回答方法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245DF1E-F0F9-466B-BC4B-795F89E15015}"/>
              </a:ext>
            </a:extLst>
          </p:cNvPr>
          <p:cNvSpPr/>
          <p:nvPr/>
        </p:nvSpPr>
        <p:spPr>
          <a:xfrm>
            <a:off x="475261" y="961211"/>
            <a:ext cx="3500245" cy="397374"/>
          </a:xfrm>
          <a:prstGeom prst="rect">
            <a:avLst/>
          </a:prstGeom>
          <a:solidFill>
            <a:srgbClr val="0073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メールアドレス登録のある方</a:t>
            </a:r>
          </a:p>
        </p:txBody>
      </p:sp>
      <p:sp>
        <p:nvSpPr>
          <p:cNvPr id="40" name="フローチャート: 処理 39">
            <a:extLst>
              <a:ext uri="{FF2B5EF4-FFF2-40B4-BE49-F238E27FC236}">
                <a16:creationId xmlns:a16="http://schemas.microsoft.com/office/drawing/2014/main" id="{E71F1E8E-D25B-461F-A8E5-C4EC23A6E066}"/>
              </a:ext>
            </a:extLst>
          </p:cNvPr>
          <p:cNvSpPr/>
          <p:nvPr/>
        </p:nvSpPr>
        <p:spPr>
          <a:xfrm>
            <a:off x="588062" y="4887246"/>
            <a:ext cx="3222187" cy="18213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4D4D4D"/>
                </a:solidFill>
              </a:rPr>
              <a:t>ログイン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ID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と仮パスワードをお知らせするメール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(ID/pass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メール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)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が配信されます。</a:t>
            </a:r>
            <a:br>
              <a:rPr kumimoji="1" lang="ja-JP" altLang="en-US" sz="1400" b="1" dirty="0">
                <a:solidFill>
                  <a:srgbClr val="4D4D4D"/>
                </a:solidFill>
              </a:rPr>
            </a:br>
            <a:r>
              <a:rPr kumimoji="1" lang="ja-JP" altLang="en-US" sz="1400" b="1" dirty="0">
                <a:solidFill>
                  <a:srgbClr val="4D4D4D"/>
                </a:solidFill>
              </a:rPr>
              <a:t>メールの内容に従ってログインし、任意のパスワードへ変更をお願いします。</a:t>
            </a:r>
            <a:endParaRPr kumimoji="1" lang="en-US" altLang="ja-JP" sz="1400" b="1" dirty="0">
              <a:solidFill>
                <a:srgbClr val="4D4D4D"/>
              </a:solidFill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55AF7540-796B-478A-9AE3-2DDA257011F4}"/>
              </a:ext>
            </a:extLst>
          </p:cNvPr>
          <p:cNvGrpSpPr/>
          <p:nvPr/>
        </p:nvGrpSpPr>
        <p:grpSpPr>
          <a:xfrm>
            <a:off x="576307" y="3714631"/>
            <a:ext cx="3307624" cy="1202913"/>
            <a:chOff x="576307" y="3714631"/>
            <a:chExt cx="3307624" cy="1202913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1EADCCB-8065-491E-A0B7-02A248B3299A}"/>
                </a:ext>
              </a:extLst>
            </p:cNvPr>
            <p:cNvSpPr/>
            <p:nvPr/>
          </p:nvSpPr>
          <p:spPr>
            <a:xfrm>
              <a:off x="576307" y="3714631"/>
              <a:ext cx="3307624" cy="11122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b="1" dirty="0">
                  <a:latin typeface="+mn-ea"/>
                </a:rPr>
                <a:t>●差出人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：アドバンテッジ ピディカ</a:t>
              </a:r>
              <a:endParaRPr lang="en-US" altLang="ja-JP" sz="1200" b="1" dirty="0">
                <a:latin typeface="+mn-ea"/>
                <a:sym typeface="Wingdings" panose="05000000000000000000" pitchFamily="2" charset="2"/>
              </a:endParaRPr>
            </a:p>
            <a:p>
              <a:r>
                <a:rPr lang="ja-JP" altLang="en-US" sz="1200" b="1" dirty="0">
                  <a:latin typeface="+mn-ea"/>
                </a:rPr>
                <a:t>●メールアドレス：</a:t>
              </a:r>
              <a:endParaRPr lang="en-US" altLang="ja-JP" sz="1200" b="1" dirty="0">
                <a:latin typeface="+mn-ea"/>
              </a:endParaRPr>
            </a:p>
            <a:p>
              <a:r>
                <a:rPr lang="ja-JP" altLang="en-US" sz="1200" b="1" i="0" dirty="0">
                  <a:solidFill>
                    <a:srgbClr val="242424"/>
                  </a:solidFill>
                  <a:effectLst/>
                  <a:latin typeface="+mn-ea"/>
                </a:rPr>
                <a:t>　</a:t>
              </a:r>
              <a:r>
                <a:rPr lang="en-US" altLang="ja-JP" sz="1200" b="1" i="0" dirty="0">
                  <a:solidFill>
                    <a:srgbClr val="242424"/>
                  </a:solidFill>
                  <a:effectLst/>
                  <a:latin typeface="+mn-ea"/>
                </a:rPr>
                <a:t>noreply@armg-survey.com</a:t>
              </a:r>
              <a:endParaRPr lang="en-US" altLang="ja-JP" sz="1200" b="1" dirty="0">
                <a:latin typeface="+mn-ea"/>
              </a:endParaRPr>
            </a:p>
            <a:p>
              <a:r>
                <a:rPr kumimoji="1" lang="ja-JP" altLang="en-US" sz="1200" b="1" dirty="0">
                  <a:latin typeface="+mn-ea"/>
                </a:rPr>
                <a:t>●件　名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：</a:t>
              </a:r>
              <a:br>
                <a:rPr lang="en-US" altLang="ja-JP" sz="1200" b="1" dirty="0">
                  <a:latin typeface="+mn-ea"/>
                  <a:sym typeface="Wingdings" panose="05000000000000000000" pitchFamily="2" charset="2"/>
                </a:rPr>
              </a:br>
              <a:r>
                <a:rPr lang="en-US" altLang="ja-JP" sz="1200" b="1" dirty="0">
                  <a:latin typeface="+mn-ea"/>
                  <a:sym typeface="Wingdings" panose="05000000000000000000" pitchFamily="2" charset="2"/>
                </a:rPr>
                <a:t>【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アドバンテッジ ピディカ</a:t>
              </a:r>
              <a:r>
                <a:rPr lang="en-US" altLang="ja-JP" sz="1200" b="1" dirty="0">
                  <a:latin typeface="+mn-ea"/>
                  <a:sym typeface="Wingdings" panose="05000000000000000000" pitchFamily="2" charset="2"/>
                </a:rPr>
                <a:t>】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ログインのご案内</a:t>
              </a:r>
              <a:endParaRPr lang="en-US" altLang="ja-JP" sz="1200" b="1" dirty="0">
                <a:latin typeface="+mn-ea"/>
                <a:sym typeface="Wingdings" panose="05000000000000000000" pitchFamily="2" charset="2"/>
              </a:endParaRP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7807DF28-7F60-4B90-8713-F02546ACE360}"/>
                </a:ext>
              </a:extLst>
            </p:cNvPr>
            <p:cNvSpPr/>
            <p:nvPr/>
          </p:nvSpPr>
          <p:spPr>
            <a:xfrm rot="10800000">
              <a:off x="1997492" y="4814770"/>
              <a:ext cx="252406" cy="102774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フローチャート: 処理 40">
            <a:extLst>
              <a:ext uri="{FF2B5EF4-FFF2-40B4-BE49-F238E27FC236}">
                <a16:creationId xmlns:a16="http://schemas.microsoft.com/office/drawing/2014/main" id="{98277A11-4A60-44E6-9DB0-B3CE50594A67}"/>
              </a:ext>
            </a:extLst>
          </p:cNvPr>
          <p:cNvSpPr/>
          <p:nvPr/>
        </p:nvSpPr>
        <p:spPr>
          <a:xfrm>
            <a:off x="4413213" y="4892482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E33333"/>
                </a:solidFill>
              </a:rPr>
              <a:t>毎月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1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日の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10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時に調査案内メールが配信されます</a:t>
            </a:r>
            <a:r>
              <a:rPr kumimoji="1" lang="ja-JP" altLang="en-US" b="1" dirty="0">
                <a:solidFill>
                  <a:srgbClr val="E33333"/>
                </a:solidFill>
              </a:rPr>
              <a:t>。</a:t>
            </a:r>
            <a:endParaRPr kumimoji="1" lang="en-US" altLang="ja-JP" b="1" dirty="0">
              <a:solidFill>
                <a:srgbClr val="E33333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5050EFE-A06C-4247-B4B8-6F0FA474B2E0}"/>
              </a:ext>
            </a:extLst>
          </p:cNvPr>
          <p:cNvSpPr/>
          <p:nvPr/>
        </p:nvSpPr>
        <p:spPr>
          <a:xfrm>
            <a:off x="4452285" y="3712711"/>
            <a:ext cx="3307624" cy="1102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+mn-ea"/>
              </a:rPr>
              <a:t>●差出人：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（任意の差出人名）</a:t>
            </a:r>
          </a:p>
          <a:p>
            <a:r>
              <a:rPr lang="ja-JP" altLang="en-US" sz="1200" b="1" dirty="0">
                <a:latin typeface="+mn-ea"/>
              </a:rPr>
              <a:t>●メールアドレス：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solidFill>
                  <a:srgbClr val="4D4D4D"/>
                </a:solidFill>
                <a:latin typeface="+mn-ea"/>
              </a:rPr>
              <a:t>　</a:t>
            </a:r>
            <a:r>
              <a:rPr lang="en-US" altLang="ja-JP" sz="1200" b="1" dirty="0">
                <a:solidFill>
                  <a:srgbClr val="4D4D4D"/>
                </a:solidFill>
                <a:latin typeface="+mn-ea"/>
              </a:rPr>
              <a:t>noreply@armg-survey.com</a:t>
            </a:r>
          </a:p>
          <a:p>
            <a:r>
              <a:rPr lang="ja-JP" altLang="en-US" sz="1200" b="1" dirty="0">
                <a:solidFill>
                  <a:srgbClr val="4D4D4D"/>
                </a:solidFill>
                <a:latin typeface="+mn-ea"/>
              </a:rPr>
              <a:t>●件　名：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（例）</a:t>
            </a:r>
            <a:br>
              <a:rPr lang="en-US" altLang="ja-JP" sz="1200" b="1" dirty="0">
                <a:solidFill>
                  <a:srgbClr val="E33333"/>
                </a:solidFill>
                <a:latin typeface="+mn-ea"/>
              </a:rPr>
            </a:br>
            <a:r>
              <a:rPr lang="en-US" altLang="ja-JP" sz="1200" b="1" dirty="0">
                <a:solidFill>
                  <a:srgbClr val="E33333"/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アドバンテッジ ピディカ</a:t>
            </a:r>
            <a:r>
              <a:rPr lang="en-US" altLang="ja-JP" sz="1200" b="1" dirty="0">
                <a:solidFill>
                  <a:srgbClr val="E33333"/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ご回答のお願い</a:t>
            </a:r>
            <a:endParaRPr lang="en-US" altLang="ja-JP" sz="1200" b="1" dirty="0">
              <a:solidFill>
                <a:srgbClr val="E33333"/>
              </a:solidFill>
              <a:latin typeface="+mn-ea"/>
            </a:endParaRPr>
          </a:p>
        </p:txBody>
      </p:sp>
      <p:sp>
        <p:nvSpPr>
          <p:cNvPr id="88" name="フローチャート: 処理 87">
            <a:extLst>
              <a:ext uri="{FF2B5EF4-FFF2-40B4-BE49-F238E27FC236}">
                <a16:creationId xmlns:a16="http://schemas.microsoft.com/office/drawing/2014/main" id="{7097079E-D47F-464E-B304-E3C187DF6C4A}"/>
              </a:ext>
            </a:extLst>
          </p:cNvPr>
          <p:cNvSpPr/>
          <p:nvPr/>
        </p:nvSpPr>
        <p:spPr>
          <a:xfrm>
            <a:off x="8381751" y="4940277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en-US" altLang="ja-JP" sz="1400" b="1" dirty="0">
                <a:solidFill>
                  <a:srgbClr val="4D4D4D"/>
                </a:solidFill>
              </a:rPr>
              <a:t>ID/pass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メールに記載のログイン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ID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と</a:t>
            </a:r>
            <a:br>
              <a:rPr kumimoji="1" lang="ja-JP" altLang="en-US" sz="1400" b="1" dirty="0">
                <a:solidFill>
                  <a:srgbClr val="4D4D4D"/>
                </a:solidFill>
              </a:rPr>
            </a:br>
            <a:r>
              <a:rPr kumimoji="1" lang="ja-JP" altLang="en-US" sz="1400" b="1" dirty="0">
                <a:solidFill>
                  <a:srgbClr val="4D4D4D"/>
                </a:solidFill>
              </a:rPr>
              <a:t>ご自身で設定したパスワードでログインし、回答画面の内容に従ってご回答ください。（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1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回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5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分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程度）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65A1CA2-5802-4A55-9526-7AB030E8148B}"/>
              </a:ext>
            </a:extLst>
          </p:cNvPr>
          <p:cNvGrpSpPr/>
          <p:nvPr/>
        </p:nvGrpSpPr>
        <p:grpSpPr>
          <a:xfrm>
            <a:off x="4046274" y="1426929"/>
            <a:ext cx="3799848" cy="5031642"/>
            <a:chOff x="4046274" y="1426929"/>
            <a:chExt cx="3799848" cy="5031642"/>
          </a:xfrm>
        </p:grpSpPr>
        <p:sp>
          <p:nvSpPr>
            <p:cNvPr id="31" name="フローチャート: 処理 30">
              <a:extLst>
                <a:ext uri="{FF2B5EF4-FFF2-40B4-BE49-F238E27FC236}">
                  <a16:creationId xmlns:a16="http://schemas.microsoft.com/office/drawing/2014/main" id="{0B85352B-02AD-47E6-9D1C-A55DF2BB2728}"/>
                </a:ext>
              </a:extLst>
            </p:cNvPr>
            <p:cNvSpPr/>
            <p:nvPr/>
          </p:nvSpPr>
          <p:spPr>
            <a:xfrm>
              <a:off x="4672189" y="2409247"/>
              <a:ext cx="2839156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rgbClr val="009999"/>
                  </a:solidFill>
                </a:rPr>
                <a:t>調査案内メールが届きます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C97BC18-FEB6-463C-A553-BDA08092211B}"/>
                </a:ext>
              </a:extLst>
            </p:cNvPr>
            <p:cNvSpPr/>
            <p:nvPr/>
          </p:nvSpPr>
          <p:spPr>
            <a:xfrm>
              <a:off x="4345877" y="2082935"/>
              <a:ext cx="3500245" cy="4375636"/>
            </a:xfrm>
            <a:prstGeom prst="rect">
              <a:avLst/>
            </a:prstGeom>
            <a:noFill/>
            <a:ln w="317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アイコン&#10;&#10;自動的に生成された説明">
              <a:extLst>
                <a:ext uri="{FF2B5EF4-FFF2-40B4-BE49-F238E27FC236}">
                  <a16:creationId xmlns:a16="http://schemas.microsoft.com/office/drawing/2014/main" id="{D47F28E2-62C2-4310-9003-BF920830B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940" y="1426929"/>
              <a:ext cx="1030313" cy="1030313"/>
            </a:xfrm>
            <a:prstGeom prst="rect">
              <a:avLst/>
            </a:prstGeom>
          </p:spPr>
        </p:pic>
        <p:pic>
          <p:nvPicPr>
            <p:cNvPr id="24" name="図 23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708EB9D1-C78C-491C-8DE1-35825805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74" y="2956470"/>
              <a:ext cx="3286029" cy="743776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882E168-BEAE-4D71-B558-9B5A5CE32B24}"/>
              </a:ext>
            </a:extLst>
          </p:cNvPr>
          <p:cNvGrpSpPr/>
          <p:nvPr/>
        </p:nvGrpSpPr>
        <p:grpSpPr>
          <a:xfrm>
            <a:off x="200922" y="1414862"/>
            <a:ext cx="3781554" cy="5035770"/>
            <a:chOff x="200319" y="1418956"/>
            <a:chExt cx="3781554" cy="5035770"/>
          </a:xfrm>
        </p:grpSpPr>
        <p:sp>
          <p:nvSpPr>
            <p:cNvPr id="30" name="フローチャート: 処理 29">
              <a:extLst>
                <a:ext uri="{FF2B5EF4-FFF2-40B4-BE49-F238E27FC236}">
                  <a16:creationId xmlns:a16="http://schemas.microsoft.com/office/drawing/2014/main" id="{B221CD4F-52C8-4DD5-915D-0B5406AD687D}"/>
                </a:ext>
              </a:extLst>
            </p:cNvPr>
            <p:cNvSpPr/>
            <p:nvPr/>
          </p:nvSpPr>
          <p:spPr>
            <a:xfrm>
              <a:off x="814037" y="2413406"/>
              <a:ext cx="2859698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rgbClr val="009999"/>
                  </a:solidFill>
                </a:rPr>
                <a:t>ID/pass</a:t>
              </a:r>
              <a:r>
                <a:rPr kumimoji="1" lang="ja-JP" altLang="en-US" sz="1600" b="1" dirty="0">
                  <a:solidFill>
                    <a:srgbClr val="009999"/>
                  </a:solidFill>
                </a:rPr>
                <a:t>メールが届きます</a:t>
              </a: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CA9D893-B0E3-4CE4-9CAA-7C0F82E97166}"/>
                </a:ext>
              </a:extLst>
            </p:cNvPr>
            <p:cNvSpPr/>
            <p:nvPr/>
          </p:nvSpPr>
          <p:spPr>
            <a:xfrm>
              <a:off x="481628" y="2079090"/>
              <a:ext cx="3500245" cy="4375636"/>
            </a:xfrm>
            <a:prstGeom prst="rect">
              <a:avLst/>
            </a:prstGeom>
            <a:noFill/>
            <a:ln w="31750">
              <a:solidFill>
                <a:srgbClr val="8B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 descr="アイコン&#10;&#10;自動的に生成された説明">
              <a:extLst>
                <a:ext uri="{FF2B5EF4-FFF2-40B4-BE49-F238E27FC236}">
                  <a16:creationId xmlns:a16="http://schemas.microsoft.com/office/drawing/2014/main" id="{E9F93C8A-C65F-4048-A422-2320D62C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066" y="1418956"/>
              <a:ext cx="1036410" cy="1030313"/>
            </a:xfrm>
            <a:prstGeom prst="rect">
              <a:avLst/>
            </a:prstGeom>
          </p:spPr>
        </p:pic>
        <p:pic>
          <p:nvPicPr>
            <p:cNvPr id="70" name="図 69" descr="アイコン&#10;&#10;自動的に生成された説明">
              <a:extLst>
                <a:ext uri="{FF2B5EF4-FFF2-40B4-BE49-F238E27FC236}">
                  <a16:creationId xmlns:a16="http://schemas.microsoft.com/office/drawing/2014/main" id="{5150EE17-9908-487C-A4A3-DB24FA81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9" y="2948893"/>
              <a:ext cx="3286029" cy="743776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A66D0B1-9142-4479-90CB-460BF7CBDAA8}"/>
              </a:ext>
            </a:extLst>
          </p:cNvPr>
          <p:cNvGrpSpPr/>
          <p:nvPr/>
        </p:nvGrpSpPr>
        <p:grpSpPr>
          <a:xfrm>
            <a:off x="7956727" y="1426018"/>
            <a:ext cx="3781882" cy="5032553"/>
            <a:chOff x="7956727" y="1426018"/>
            <a:chExt cx="3781882" cy="5032553"/>
          </a:xfrm>
        </p:grpSpPr>
        <p:sp>
          <p:nvSpPr>
            <p:cNvPr id="32" name="フローチャート: 処理 31">
              <a:extLst>
                <a:ext uri="{FF2B5EF4-FFF2-40B4-BE49-F238E27FC236}">
                  <a16:creationId xmlns:a16="http://schemas.microsoft.com/office/drawing/2014/main" id="{AF8C7404-195E-4E60-897B-40C5B5BBB10A}"/>
                </a:ext>
              </a:extLst>
            </p:cNvPr>
            <p:cNvSpPr/>
            <p:nvPr/>
          </p:nvSpPr>
          <p:spPr>
            <a:xfrm>
              <a:off x="8666374" y="2453612"/>
              <a:ext cx="2640709" cy="54012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rgbClr val="009999"/>
                  </a:solidFill>
                </a:rPr>
                <a:t>回答します</a:t>
              </a:r>
              <a:endParaRPr kumimoji="1" lang="ja-JP" altLang="en-US" sz="1600" b="1" dirty="0">
                <a:solidFill>
                  <a:srgbClr val="009999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51CDA01-3469-4F22-A600-F364E511627E}"/>
                </a:ext>
              </a:extLst>
            </p:cNvPr>
            <p:cNvSpPr/>
            <p:nvPr/>
          </p:nvSpPr>
          <p:spPr>
            <a:xfrm>
              <a:off x="8238364" y="2079090"/>
              <a:ext cx="3500245" cy="4379481"/>
            </a:xfrm>
            <a:prstGeom prst="rect">
              <a:avLst/>
            </a:prstGeom>
            <a:noFill/>
            <a:ln w="31750">
              <a:solidFill>
                <a:srgbClr val="036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3" name="図 72" descr="アイコン&#10;&#10;自動的に生成された説明">
              <a:extLst>
                <a:ext uri="{FF2B5EF4-FFF2-40B4-BE49-F238E27FC236}">
                  <a16:creationId xmlns:a16="http://schemas.microsoft.com/office/drawing/2014/main" id="{36CF0301-0EF0-4043-AFD1-519AEC0B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523" y="1426018"/>
              <a:ext cx="1037321" cy="1037321"/>
            </a:xfrm>
            <a:prstGeom prst="rect">
              <a:avLst/>
            </a:prstGeom>
          </p:spPr>
        </p:pic>
        <p:pic>
          <p:nvPicPr>
            <p:cNvPr id="86" name="図 85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1E35423E-D776-4EB2-9AD9-5A93D928A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727" y="2976698"/>
              <a:ext cx="3264511" cy="744430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B3C69A4F-FD56-4F66-AF87-35398A460590}"/>
              </a:ext>
            </a:extLst>
          </p:cNvPr>
          <p:cNvGrpSpPr/>
          <p:nvPr/>
        </p:nvGrpSpPr>
        <p:grpSpPr>
          <a:xfrm>
            <a:off x="5701832" y="700483"/>
            <a:ext cx="5263676" cy="1489683"/>
            <a:chOff x="5347096" y="639368"/>
            <a:chExt cx="5263676" cy="1489683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49A9146A-175E-4B44-AF3D-A7407C044C7C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b="1" dirty="0">
                  <a:solidFill>
                    <a:srgbClr val="C00000"/>
                  </a:solidFill>
                </a:rPr>
                <a:t>　　</a:t>
              </a:r>
              <a:r>
                <a:rPr lang="ja-JP" altLang="en-US" b="1" dirty="0">
                  <a:solidFill>
                    <a:srgbClr val="E33333"/>
                  </a:solidFill>
                </a:rPr>
                <a:t>赤字箇所</a:t>
              </a:r>
              <a:r>
                <a:rPr lang="ja-JP" altLang="en-US" b="1" dirty="0">
                  <a:solidFill>
                    <a:srgbClr val="12284D"/>
                  </a:solidFill>
                </a:rPr>
                <a:t>をご変更ください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83" name="図 82" descr="アイコン&#10;&#10;自動的に生成された説明">
              <a:extLst>
                <a:ext uri="{FF2B5EF4-FFF2-40B4-BE49-F238E27FC236}">
                  <a16:creationId xmlns:a16="http://schemas.microsoft.com/office/drawing/2014/main" id="{E585E614-8FD7-4D4A-849C-245C7AE62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sp>
        <p:nvSpPr>
          <p:cNvPr id="3" name="フローチャート: 処理 2">
            <a:extLst>
              <a:ext uri="{FF2B5EF4-FFF2-40B4-BE49-F238E27FC236}">
                <a16:creationId xmlns:a16="http://schemas.microsoft.com/office/drawing/2014/main" id="{C6DF7AD1-F432-06F2-5454-B3914C28E045}"/>
              </a:ext>
            </a:extLst>
          </p:cNvPr>
          <p:cNvSpPr/>
          <p:nvPr/>
        </p:nvSpPr>
        <p:spPr>
          <a:xfrm>
            <a:off x="10777218" y="4528548"/>
            <a:ext cx="1524669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2163BF9-4D6C-8D14-89E2-D677D31A442D}"/>
              </a:ext>
            </a:extLst>
          </p:cNvPr>
          <p:cNvGrpSpPr/>
          <p:nvPr/>
        </p:nvGrpSpPr>
        <p:grpSpPr>
          <a:xfrm>
            <a:off x="8369259" y="3655948"/>
            <a:ext cx="3219809" cy="945593"/>
            <a:chOff x="4832250" y="5093262"/>
            <a:chExt cx="3219809" cy="945593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7063D20-FD33-67F7-09B6-92ED7003AF40}"/>
                </a:ext>
              </a:extLst>
            </p:cNvPr>
            <p:cNvGrpSpPr/>
            <p:nvPr/>
          </p:nvGrpSpPr>
          <p:grpSpPr>
            <a:xfrm>
              <a:off x="4832250" y="5093262"/>
              <a:ext cx="3219809" cy="945593"/>
              <a:chOff x="4669892" y="5049777"/>
              <a:chExt cx="2730513" cy="801896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C3BAEBC-C3E8-94FA-F550-FB0DCFDAB935}"/>
                  </a:ext>
                </a:extLst>
              </p:cNvPr>
              <p:cNvGrpSpPr/>
              <p:nvPr/>
            </p:nvGrpSpPr>
            <p:grpSpPr>
              <a:xfrm>
                <a:off x="4669892" y="5049777"/>
                <a:ext cx="2730513" cy="801896"/>
                <a:chOff x="2068456" y="726709"/>
                <a:chExt cx="5386844" cy="1582005"/>
              </a:xfrm>
            </p:grpSpPr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33C0B035-8DFD-07E5-E9CB-3A07B5167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3535" t="10597" r="37693" b="66585"/>
                <a:stretch/>
              </p:blipFill>
              <p:spPr>
                <a:xfrm>
                  <a:off x="2068456" y="726709"/>
                  <a:ext cx="5386844" cy="1564871"/>
                </a:xfrm>
                <a:prstGeom prst="rect">
                  <a:avLst/>
                </a:prstGeom>
              </p:spPr>
            </p:pic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63D204C3-C7D2-BEB6-2FAC-1AC3D1FE8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4026" t="24638" r="37721" b="56852"/>
                <a:stretch/>
              </p:blipFill>
              <p:spPr>
                <a:xfrm>
                  <a:off x="2073726" y="1039296"/>
                  <a:ext cx="5381460" cy="1269418"/>
                </a:xfrm>
                <a:prstGeom prst="rect">
                  <a:avLst/>
                </a:prstGeom>
              </p:spPr>
            </p:pic>
          </p:grp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3E611F13-E464-0D29-756E-185F7F3B8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64531" t="25941" r="13140" b="57621"/>
              <a:stretch/>
            </p:blipFill>
            <p:spPr>
              <a:xfrm>
                <a:off x="6150194" y="5251966"/>
                <a:ext cx="1250154" cy="571472"/>
              </a:xfrm>
              <a:prstGeom prst="rect">
                <a:avLst/>
              </a:prstGeom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76B52CF-A1F9-BED1-1727-212DB64E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" r="75002" b="7252"/>
            <a:stretch/>
          </p:blipFill>
          <p:spPr>
            <a:xfrm>
              <a:off x="5537845" y="5501819"/>
              <a:ext cx="1038828" cy="118354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72939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0773-7D99-4A88-93FD-8DB9C4B3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 ピディカの回答方法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245DF1E-F0F9-466B-BC4B-795F89E15015}"/>
              </a:ext>
            </a:extLst>
          </p:cNvPr>
          <p:cNvSpPr/>
          <p:nvPr/>
        </p:nvSpPr>
        <p:spPr>
          <a:xfrm>
            <a:off x="475261" y="961211"/>
            <a:ext cx="3500245" cy="397374"/>
          </a:xfrm>
          <a:prstGeom prst="rect">
            <a:avLst/>
          </a:prstGeom>
          <a:solidFill>
            <a:srgbClr val="193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メールアドレス登録の</a:t>
            </a:r>
            <a:r>
              <a:rPr lang="ja-JP" altLang="en-US" sz="2000" b="1" dirty="0">
                <a:solidFill>
                  <a:schemeClr val="bg1"/>
                </a:solidFill>
              </a:rPr>
              <a:t>ない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方</a:t>
            </a:r>
          </a:p>
        </p:txBody>
      </p:sp>
      <p:sp>
        <p:nvSpPr>
          <p:cNvPr id="40" name="フローチャート: 処理 39">
            <a:extLst>
              <a:ext uri="{FF2B5EF4-FFF2-40B4-BE49-F238E27FC236}">
                <a16:creationId xmlns:a16="http://schemas.microsoft.com/office/drawing/2014/main" id="{E71F1E8E-D25B-461F-A8E5-C4EC23A6E066}"/>
              </a:ext>
            </a:extLst>
          </p:cNvPr>
          <p:cNvSpPr/>
          <p:nvPr/>
        </p:nvSpPr>
        <p:spPr>
          <a:xfrm>
            <a:off x="639743" y="4720078"/>
            <a:ext cx="3184996" cy="18213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ログイン</a:t>
            </a:r>
            <a:r>
              <a:rPr lang="en-US" altLang="ja-JP" sz="1400" b="1" dirty="0">
                <a:solidFill>
                  <a:srgbClr val="4D4D4D"/>
                </a:solidFill>
              </a:rPr>
              <a:t>ID</a:t>
            </a:r>
            <a:r>
              <a:rPr lang="ja-JP" altLang="en-US" sz="1400" b="1" dirty="0">
                <a:solidFill>
                  <a:srgbClr val="4D4D4D"/>
                </a:solidFill>
              </a:rPr>
              <a:t>と仮パスワードを</a:t>
            </a:r>
            <a:r>
              <a:rPr lang="ja-JP" altLang="en-US" sz="1400" b="1" dirty="0">
                <a:solidFill>
                  <a:srgbClr val="E33333"/>
                </a:solidFill>
              </a:rPr>
              <a:t>●●部より社内ポータル上</a:t>
            </a:r>
            <a:r>
              <a:rPr lang="ja-JP" altLang="en-US" sz="1400" b="1" dirty="0">
                <a:solidFill>
                  <a:srgbClr val="4D4D4D"/>
                </a:solidFill>
              </a:rPr>
              <a:t>でお知らせします。共有PCやお手持ちのスマートフォンを使用して案内の内容に従ってログインし、任意のパスワードへ変更をお願いします。</a:t>
            </a:r>
          </a:p>
          <a:p>
            <a:pPr>
              <a:lnSpc>
                <a:spcPts val="2100"/>
              </a:lnSpc>
            </a:pPr>
            <a:endParaRPr kumimoji="1" lang="en-US" altLang="ja-JP" sz="1400" dirty="0">
              <a:solidFill>
                <a:srgbClr val="4D4D4D"/>
              </a:solidFill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8B409AE6-AF0B-44A5-91F0-401F2CE597AE}"/>
              </a:ext>
            </a:extLst>
          </p:cNvPr>
          <p:cNvGrpSpPr/>
          <p:nvPr/>
        </p:nvGrpSpPr>
        <p:grpSpPr>
          <a:xfrm>
            <a:off x="578476" y="3592362"/>
            <a:ext cx="3346722" cy="1033954"/>
            <a:chOff x="595050" y="3593557"/>
            <a:chExt cx="3346722" cy="103395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1EADCCB-8065-491E-A0B7-02A248B3299A}"/>
                </a:ext>
              </a:extLst>
            </p:cNvPr>
            <p:cNvSpPr/>
            <p:nvPr/>
          </p:nvSpPr>
          <p:spPr>
            <a:xfrm>
              <a:off x="595050" y="3593557"/>
              <a:ext cx="3346722" cy="9754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200" b="1" dirty="0">
                  <a:latin typeface="+mn-ea"/>
                </a:rPr>
                <a:t>【</a:t>
              </a:r>
              <a:r>
                <a:rPr lang="ja-JP" altLang="en-US" sz="1200" b="1" dirty="0">
                  <a:latin typeface="+mn-ea"/>
                </a:rPr>
                <a:t>お知らせ方法</a:t>
              </a:r>
              <a:r>
                <a:rPr lang="en-US" altLang="ja-JP" sz="1200" b="1" dirty="0">
                  <a:latin typeface="+mn-ea"/>
                </a:rPr>
                <a:t>】</a:t>
              </a:r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（例）</a:t>
              </a:r>
              <a:endParaRPr lang="en-US" altLang="ja-JP" sz="1200" b="1" dirty="0">
                <a:solidFill>
                  <a:srgbClr val="E33333"/>
                </a:solidFill>
                <a:latin typeface="+mn-ea"/>
              </a:endParaRPr>
            </a:p>
            <a:p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以下のタイトルで社内ポータルに掲載</a:t>
              </a:r>
              <a:endParaRPr lang="en-US" altLang="ja-JP" sz="1200" b="1" dirty="0">
                <a:solidFill>
                  <a:srgbClr val="E33333"/>
                </a:solidFill>
                <a:latin typeface="+mn-ea"/>
              </a:endParaRPr>
            </a:p>
            <a:p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タイトル：</a:t>
              </a:r>
              <a:br>
                <a:rPr lang="en-US" altLang="ja-JP" sz="1200" b="1" dirty="0">
                  <a:solidFill>
                    <a:srgbClr val="E33333"/>
                  </a:solidFill>
                  <a:latin typeface="+mn-ea"/>
                </a:rPr>
              </a:br>
              <a:r>
                <a:rPr lang="en-US" altLang="ja-JP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【</a:t>
              </a:r>
              <a:r>
                <a:rPr lang="ja-JP" altLang="en-US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アドバンテッジ </a:t>
              </a:r>
              <a:r>
                <a:rPr lang="en-US" altLang="ja-JP" sz="1200" b="1" dirty="0" err="1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pdCa</a:t>
              </a:r>
              <a:r>
                <a:rPr lang="en-US" altLang="ja-JP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】</a:t>
              </a:r>
              <a:r>
                <a:rPr lang="ja-JP" altLang="en-US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ログインのご案内</a:t>
              </a:r>
              <a:endParaRPr lang="ja-JP" altLang="en-US" sz="12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7807DF28-7F60-4B90-8713-F02546ACE360}"/>
                </a:ext>
              </a:extLst>
            </p:cNvPr>
            <p:cNvSpPr/>
            <p:nvPr/>
          </p:nvSpPr>
          <p:spPr>
            <a:xfrm rot="10800000">
              <a:off x="2122612" y="4524737"/>
              <a:ext cx="252406" cy="102774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フローチャート: 処理 40">
            <a:extLst>
              <a:ext uri="{FF2B5EF4-FFF2-40B4-BE49-F238E27FC236}">
                <a16:creationId xmlns:a16="http://schemas.microsoft.com/office/drawing/2014/main" id="{98277A11-4A60-44E6-9DB0-B3CE50594A67}"/>
              </a:ext>
            </a:extLst>
          </p:cNvPr>
          <p:cNvSpPr/>
          <p:nvPr/>
        </p:nvSpPr>
        <p:spPr>
          <a:xfrm>
            <a:off x="4503391" y="3656810"/>
            <a:ext cx="3222187" cy="2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調査開始後に共有</a:t>
            </a:r>
            <a:r>
              <a:rPr lang="en-US" altLang="ja-JP" sz="1400" b="1" dirty="0">
                <a:solidFill>
                  <a:srgbClr val="4D4D4D"/>
                </a:solidFill>
              </a:rPr>
              <a:t>PC</a:t>
            </a:r>
            <a:r>
              <a:rPr lang="ja-JP" altLang="en-US" sz="1400" b="1" dirty="0">
                <a:solidFill>
                  <a:srgbClr val="4D4D4D"/>
                </a:solidFill>
              </a:rPr>
              <a:t>やお手持ちのスマートフォンでピディカにログインします。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E33333"/>
                </a:solidFill>
              </a:rPr>
              <a:t>毎月</a:t>
            </a:r>
            <a:r>
              <a:rPr lang="en-US" altLang="ja-JP" sz="1400" b="1" dirty="0">
                <a:solidFill>
                  <a:srgbClr val="E33333"/>
                </a:solidFill>
              </a:rPr>
              <a:t>1</a:t>
            </a:r>
            <a:r>
              <a:rPr lang="ja-JP" altLang="en-US" sz="1400" b="1" dirty="0">
                <a:solidFill>
                  <a:srgbClr val="E33333"/>
                </a:solidFill>
              </a:rPr>
              <a:t>日の</a:t>
            </a:r>
            <a:r>
              <a:rPr lang="en-US" altLang="ja-JP" sz="1400" b="1" dirty="0">
                <a:solidFill>
                  <a:srgbClr val="E33333"/>
                </a:solidFill>
              </a:rPr>
              <a:t>10</a:t>
            </a:r>
            <a:r>
              <a:rPr lang="ja-JP" altLang="en-US" sz="1400" b="1" dirty="0">
                <a:solidFill>
                  <a:srgbClr val="E33333"/>
                </a:solidFill>
              </a:rPr>
              <a:t>時</a:t>
            </a:r>
            <a:r>
              <a:rPr lang="ja-JP" altLang="en-US" sz="1400" b="1" dirty="0">
                <a:solidFill>
                  <a:srgbClr val="4D4D4D"/>
                </a:solidFill>
              </a:rPr>
              <a:t>に調査を開始します。</a:t>
            </a:r>
            <a:br>
              <a:rPr lang="en-US" altLang="ja-JP" sz="1400" b="1" dirty="0">
                <a:solidFill>
                  <a:srgbClr val="4D4D4D"/>
                </a:solidFill>
              </a:rPr>
            </a:br>
            <a:r>
              <a:rPr lang="en-US" altLang="ja-JP" sz="1400" b="1" dirty="0" err="1">
                <a:solidFill>
                  <a:srgbClr val="4D4D4D"/>
                </a:solidFill>
              </a:rPr>
              <a:t>ログインID</a:t>
            </a:r>
            <a:r>
              <a:rPr lang="ja-JP" altLang="en-US" sz="1400" b="1" dirty="0">
                <a:solidFill>
                  <a:srgbClr val="4D4D4D"/>
                </a:solidFill>
              </a:rPr>
              <a:t>とご自身で設定したパスワードでログインします。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ts val="2100"/>
              </a:lnSpc>
            </a:pPr>
            <a:endParaRPr kumimoji="1" lang="en-US" altLang="ja-JP" dirty="0">
              <a:solidFill>
                <a:srgbClr val="4D4D4D"/>
              </a:solidFill>
            </a:endParaRPr>
          </a:p>
        </p:txBody>
      </p:sp>
      <p:sp>
        <p:nvSpPr>
          <p:cNvPr id="47" name="フローチャート: 処理 46">
            <a:extLst>
              <a:ext uri="{FF2B5EF4-FFF2-40B4-BE49-F238E27FC236}">
                <a16:creationId xmlns:a16="http://schemas.microsoft.com/office/drawing/2014/main" id="{61FACE38-4DFD-4046-8D58-031A8162E434}"/>
              </a:ext>
            </a:extLst>
          </p:cNvPr>
          <p:cNvSpPr/>
          <p:nvPr/>
        </p:nvSpPr>
        <p:spPr>
          <a:xfrm>
            <a:off x="8371227" y="5458868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4D4D4D"/>
                </a:solidFill>
              </a:rPr>
              <a:t>回答画面の内容に従ってご回答ください。（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1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回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5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分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程度）</a:t>
            </a:r>
          </a:p>
        </p:txBody>
      </p:sp>
      <p:sp>
        <p:nvSpPr>
          <p:cNvPr id="62" name="フローチャート: 処理 61">
            <a:extLst>
              <a:ext uri="{FF2B5EF4-FFF2-40B4-BE49-F238E27FC236}">
                <a16:creationId xmlns:a16="http://schemas.microsoft.com/office/drawing/2014/main" id="{78519D4A-192F-417A-9EBC-D8659109914A}"/>
              </a:ext>
            </a:extLst>
          </p:cNvPr>
          <p:cNvSpPr/>
          <p:nvPr/>
        </p:nvSpPr>
        <p:spPr>
          <a:xfrm>
            <a:off x="10843574" y="4938329"/>
            <a:ext cx="1524669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314C4FE5-FEBF-4CC8-8037-52EE0C0FE04B}"/>
              </a:ext>
            </a:extLst>
          </p:cNvPr>
          <p:cNvGrpSpPr/>
          <p:nvPr/>
        </p:nvGrpSpPr>
        <p:grpSpPr>
          <a:xfrm>
            <a:off x="186576" y="1426928"/>
            <a:ext cx="3803650" cy="5026106"/>
            <a:chOff x="186576" y="1426928"/>
            <a:chExt cx="3803650" cy="502610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26E380A-AABD-49F1-8EC1-2E6CBB0F47AB}"/>
                </a:ext>
              </a:extLst>
            </p:cNvPr>
            <p:cNvSpPr/>
            <p:nvPr/>
          </p:nvSpPr>
          <p:spPr>
            <a:xfrm>
              <a:off x="483452" y="2077398"/>
              <a:ext cx="3500245" cy="4375636"/>
            </a:xfrm>
            <a:prstGeom prst="rect">
              <a:avLst/>
            </a:prstGeom>
            <a:noFill/>
            <a:ln w="31750">
              <a:solidFill>
                <a:srgbClr val="A9B4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: 処理 29">
              <a:extLst>
                <a:ext uri="{FF2B5EF4-FFF2-40B4-BE49-F238E27FC236}">
                  <a16:creationId xmlns:a16="http://schemas.microsoft.com/office/drawing/2014/main" id="{B221CD4F-52C8-4DD5-915D-0B5406AD687D}"/>
                </a:ext>
              </a:extLst>
            </p:cNvPr>
            <p:cNvSpPr/>
            <p:nvPr/>
          </p:nvSpPr>
          <p:spPr>
            <a:xfrm>
              <a:off x="460540" y="2517759"/>
              <a:ext cx="3529686" cy="418609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rgbClr val="12284D"/>
                  </a:solidFill>
                </a:rPr>
                <a:t>ID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と仮パスワードをお知らせします</a:t>
              </a:r>
            </a:p>
          </p:txBody>
        </p:sp>
        <p:pic>
          <p:nvPicPr>
            <p:cNvPr id="127" name="図 126" descr="アイコン&#10;&#10;自動的に生成された説明">
              <a:extLst>
                <a:ext uri="{FF2B5EF4-FFF2-40B4-BE49-F238E27FC236}">
                  <a16:creationId xmlns:a16="http://schemas.microsoft.com/office/drawing/2014/main" id="{88DD1CC9-CB1A-41EA-B5D3-6A4DD324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035" y="1426928"/>
              <a:ext cx="1036410" cy="1030313"/>
            </a:xfrm>
            <a:prstGeom prst="rect">
              <a:avLst/>
            </a:prstGeom>
          </p:spPr>
        </p:pic>
        <p:pic>
          <p:nvPicPr>
            <p:cNvPr id="129" name="図 128" descr="アイコン&#10;&#10;自動的に生成された説明">
              <a:extLst>
                <a:ext uri="{FF2B5EF4-FFF2-40B4-BE49-F238E27FC236}">
                  <a16:creationId xmlns:a16="http://schemas.microsoft.com/office/drawing/2014/main" id="{127B3439-BBF1-4738-8E20-EB81AA09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76" y="2960790"/>
              <a:ext cx="3286029" cy="743776"/>
            </a:xfrm>
            <a:prstGeom prst="rect">
              <a:avLst/>
            </a:prstGeom>
          </p:spPr>
        </p:pic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FE68E524-E433-41A3-953F-307791B679E0}"/>
              </a:ext>
            </a:extLst>
          </p:cNvPr>
          <p:cNvGrpSpPr/>
          <p:nvPr/>
        </p:nvGrpSpPr>
        <p:grpSpPr>
          <a:xfrm>
            <a:off x="4047282" y="1433214"/>
            <a:ext cx="3800380" cy="5025671"/>
            <a:chOff x="4047282" y="1433214"/>
            <a:chExt cx="3800380" cy="5025671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C97BC18-FEB6-463C-A553-BDA08092211B}"/>
                </a:ext>
              </a:extLst>
            </p:cNvPr>
            <p:cNvSpPr/>
            <p:nvPr/>
          </p:nvSpPr>
          <p:spPr>
            <a:xfrm>
              <a:off x="4347417" y="2083249"/>
              <a:ext cx="3500245" cy="4375636"/>
            </a:xfrm>
            <a:prstGeom prst="rect">
              <a:avLst/>
            </a:prstGeom>
            <a:noFill/>
            <a:ln w="31750">
              <a:solidFill>
                <a:srgbClr val="3D5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処理 50">
              <a:extLst>
                <a:ext uri="{FF2B5EF4-FFF2-40B4-BE49-F238E27FC236}">
                  <a16:creationId xmlns:a16="http://schemas.microsoft.com/office/drawing/2014/main" id="{2A7D5ED4-281B-4FF2-9360-6E1309EF7BBE}"/>
                </a:ext>
              </a:extLst>
            </p:cNvPr>
            <p:cNvSpPr/>
            <p:nvPr/>
          </p:nvSpPr>
          <p:spPr>
            <a:xfrm>
              <a:off x="4594302" y="2246475"/>
              <a:ext cx="2946058" cy="85317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rgbClr val="12284D"/>
                  </a:solidFill>
                </a:rPr>
                <a:t>共有</a:t>
              </a:r>
              <a:r>
                <a:rPr kumimoji="1" lang="en-US" altLang="ja-JP" sz="1600" b="1" dirty="0">
                  <a:solidFill>
                    <a:srgbClr val="12284D"/>
                  </a:solidFill>
                </a:rPr>
                <a:t>PC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やスマートフォンから</a:t>
              </a:r>
              <a:endParaRPr kumimoji="1" lang="en-US" altLang="ja-JP" sz="1600" b="1" dirty="0">
                <a:solidFill>
                  <a:srgbClr val="12284D"/>
                </a:solidFill>
              </a:endParaRPr>
            </a:p>
            <a:p>
              <a:r>
                <a:rPr lang="ja-JP" altLang="en-US" sz="1600" b="1" dirty="0">
                  <a:solidFill>
                    <a:srgbClr val="12284D"/>
                  </a:solidFill>
                </a:rPr>
                <a:t>ピディカ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にログインします</a:t>
              </a:r>
            </a:p>
          </p:txBody>
        </p:sp>
        <p:pic>
          <p:nvPicPr>
            <p:cNvPr id="132" name="図 131" descr="アイコン&#10;&#10;自動的に生成された説明">
              <a:extLst>
                <a:ext uri="{FF2B5EF4-FFF2-40B4-BE49-F238E27FC236}">
                  <a16:creationId xmlns:a16="http://schemas.microsoft.com/office/drawing/2014/main" id="{73F15942-11F1-41F5-940B-2FB53535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610" y="1433214"/>
              <a:ext cx="1030313" cy="1030313"/>
            </a:xfrm>
            <a:prstGeom prst="rect">
              <a:avLst/>
            </a:prstGeom>
          </p:spPr>
        </p:pic>
        <p:pic>
          <p:nvPicPr>
            <p:cNvPr id="134" name="図 133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8E02EA16-C107-4F3B-8AFF-710BA7FB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282" y="2953952"/>
              <a:ext cx="3286029" cy="743776"/>
            </a:xfrm>
            <a:prstGeom prst="rect">
              <a:avLst/>
            </a:prstGeom>
          </p:spPr>
        </p:pic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C23EF43B-2183-4E95-9D4B-231210AC7D7F}"/>
              </a:ext>
            </a:extLst>
          </p:cNvPr>
          <p:cNvGrpSpPr/>
          <p:nvPr/>
        </p:nvGrpSpPr>
        <p:grpSpPr>
          <a:xfrm>
            <a:off x="7948962" y="1426928"/>
            <a:ext cx="3783483" cy="5027798"/>
            <a:chOff x="7948962" y="1426928"/>
            <a:chExt cx="3783483" cy="5027798"/>
          </a:xfrm>
        </p:grpSpPr>
        <p:sp>
          <p:nvSpPr>
            <p:cNvPr id="32" name="フローチャート: 処理 31">
              <a:extLst>
                <a:ext uri="{FF2B5EF4-FFF2-40B4-BE49-F238E27FC236}">
                  <a16:creationId xmlns:a16="http://schemas.microsoft.com/office/drawing/2014/main" id="{AF8C7404-195E-4E60-897B-40C5B5BBB10A}"/>
                </a:ext>
              </a:extLst>
            </p:cNvPr>
            <p:cNvSpPr/>
            <p:nvPr/>
          </p:nvSpPr>
          <p:spPr>
            <a:xfrm>
              <a:off x="8662987" y="2457241"/>
              <a:ext cx="2640709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rgbClr val="12284D"/>
                  </a:solidFill>
                </a:rPr>
                <a:t>回答します</a:t>
              </a:r>
              <a:endParaRPr kumimoji="1" lang="ja-JP" altLang="en-US" sz="1600" b="1" dirty="0">
                <a:solidFill>
                  <a:srgbClr val="12284D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51CDA01-3469-4F22-A600-F364E511627E}"/>
                </a:ext>
              </a:extLst>
            </p:cNvPr>
            <p:cNvSpPr/>
            <p:nvPr/>
          </p:nvSpPr>
          <p:spPr>
            <a:xfrm>
              <a:off x="8232200" y="2079090"/>
              <a:ext cx="3500245" cy="4375636"/>
            </a:xfrm>
            <a:prstGeom prst="rect">
              <a:avLst/>
            </a:prstGeom>
            <a:noFill/>
            <a:ln w="31750">
              <a:solidFill>
                <a:srgbClr val="1932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7" name="図 136" descr="アイコン&#10;&#10;自動的に生成された説明">
              <a:extLst>
                <a:ext uri="{FF2B5EF4-FFF2-40B4-BE49-F238E27FC236}">
                  <a16:creationId xmlns:a16="http://schemas.microsoft.com/office/drawing/2014/main" id="{7AA16405-C25F-4E0C-BADD-7F2BBDCF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115" y="1426928"/>
              <a:ext cx="1036410" cy="1036410"/>
            </a:xfrm>
            <a:prstGeom prst="rect">
              <a:avLst/>
            </a:prstGeom>
          </p:spPr>
        </p:pic>
        <p:pic>
          <p:nvPicPr>
            <p:cNvPr id="139" name="図 138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724CCC27-0504-4DE0-B224-77DDBDD5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962" y="2974820"/>
              <a:ext cx="3261643" cy="743776"/>
            </a:xfrm>
            <a:prstGeom prst="rect">
              <a:avLst/>
            </a:prstGeom>
          </p:spPr>
        </p:pic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F30ACF3-44C3-4189-BD37-37117C0A3D82}"/>
              </a:ext>
            </a:extLst>
          </p:cNvPr>
          <p:cNvGrpSpPr/>
          <p:nvPr/>
        </p:nvGrpSpPr>
        <p:grpSpPr>
          <a:xfrm>
            <a:off x="5701832" y="700483"/>
            <a:ext cx="5263676" cy="1489683"/>
            <a:chOff x="5347096" y="639368"/>
            <a:chExt cx="5263676" cy="1489683"/>
          </a:xfrm>
        </p:grpSpPr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73956C69-50D5-42AF-902D-59189A71088C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b="1" dirty="0">
                  <a:solidFill>
                    <a:srgbClr val="C00000"/>
                  </a:solidFill>
                </a:rPr>
                <a:t>　　</a:t>
              </a:r>
              <a:r>
                <a:rPr lang="ja-JP" altLang="en-US" b="1" dirty="0">
                  <a:solidFill>
                    <a:srgbClr val="E33333"/>
                  </a:solidFill>
                </a:rPr>
                <a:t>赤字箇所</a:t>
              </a:r>
              <a:r>
                <a:rPr lang="ja-JP" altLang="en-US" b="1" dirty="0">
                  <a:solidFill>
                    <a:srgbClr val="12284D"/>
                  </a:solidFill>
                </a:rPr>
                <a:t>をご変更ください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43" name="図 142" descr="アイコン&#10;&#10;自動的に生成された説明">
              <a:extLst>
                <a:ext uri="{FF2B5EF4-FFF2-40B4-BE49-F238E27FC236}">
                  <a16:creationId xmlns:a16="http://schemas.microsoft.com/office/drawing/2014/main" id="{DDFCAE28-1C3C-4956-A144-116EB7C0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D93C578-2F4A-7649-EB2E-DA8B54A04F62}"/>
              </a:ext>
            </a:extLst>
          </p:cNvPr>
          <p:cNvGrpSpPr/>
          <p:nvPr/>
        </p:nvGrpSpPr>
        <p:grpSpPr>
          <a:xfrm>
            <a:off x="8379309" y="3992736"/>
            <a:ext cx="3219809" cy="945593"/>
            <a:chOff x="4832250" y="5093262"/>
            <a:chExt cx="3219809" cy="94559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A6DB270-29D7-ACBB-0A00-5830ECE77806}"/>
                </a:ext>
              </a:extLst>
            </p:cNvPr>
            <p:cNvGrpSpPr/>
            <p:nvPr/>
          </p:nvGrpSpPr>
          <p:grpSpPr>
            <a:xfrm>
              <a:off x="4832250" y="5093262"/>
              <a:ext cx="3219809" cy="945593"/>
              <a:chOff x="4669892" y="5049777"/>
              <a:chExt cx="2730513" cy="801896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52B36DA0-E5D5-F9BB-7F6A-F8EFC8EEA0D5}"/>
                  </a:ext>
                </a:extLst>
              </p:cNvPr>
              <p:cNvGrpSpPr/>
              <p:nvPr/>
            </p:nvGrpSpPr>
            <p:grpSpPr>
              <a:xfrm>
                <a:off x="4669892" y="5049777"/>
                <a:ext cx="2730513" cy="801896"/>
                <a:chOff x="2068456" y="726709"/>
                <a:chExt cx="5386844" cy="1582005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F776408-4E9A-7E3E-96A0-921C6FC80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3535" t="10597" r="37693" b="66585"/>
                <a:stretch/>
              </p:blipFill>
              <p:spPr>
                <a:xfrm>
                  <a:off x="2068456" y="726709"/>
                  <a:ext cx="5386844" cy="1564871"/>
                </a:xfrm>
                <a:prstGeom prst="rect">
                  <a:avLst/>
                </a:prstGeom>
              </p:spPr>
            </p:pic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DCB8BFB8-5134-F291-67C3-C97088521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4026" t="24638" r="37721" b="56852"/>
                <a:stretch/>
              </p:blipFill>
              <p:spPr>
                <a:xfrm>
                  <a:off x="2073726" y="1039296"/>
                  <a:ext cx="5381460" cy="1269418"/>
                </a:xfrm>
                <a:prstGeom prst="rect">
                  <a:avLst/>
                </a:prstGeom>
              </p:spPr>
            </p:pic>
          </p:grp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193182D0-A1B5-539F-3203-32B8EE6C7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64531" t="25941" r="13140" b="57621"/>
              <a:stretch/>
            </p:blipFill>
            <p:spPr>
              <a:xfrm>
                <a:off x="6150194" y="5251966"/>
                <a:ext cx="1250154" cy="571472"/>
              </a:xfrm>
              <a:prstGeom prst="rect">
                <a:avLst/>
              </a:prstGeom>
            </p:spPr>
          </p:pic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13D4FBF-8341-D6BA-7DC9-A80F91CF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" r="75002" b="7252"/>
            <a:stretch/>
          </p:blipFill>
          <p:spPr>
            <a:xfrm>
              <a:off x="5537845" y="5501819"/>
              <a:ext cx="1038828" cy="118354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15018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結果の取扱いについて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533336" cy="5447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600" b="1" dirty="0">
                <a:solidFill>
                  <a:srgbClr val="009999"/>
                </a:solidFill>
              </a:rPr>
              <a:t>● 匿名で行う場合</a:t>
            </a:r>
            <a:endParaRPr lang="en-US" altLang="ja-JP" sz="2600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回答の有無は○○部が把握します。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個人の回答内容は会社にも、上長にも伝わりません。</a:t>
            </a:r>
            <a:endParaRPr lang="en-US" altLang="ja-JP" sz="2400" dirty="0"/>
          </a:p>
          <a:p>
            <a:pPr lvl="1"/>
            <a:r>
              <a:rPr lang="en-US" altLang="ja-JP" sz="2400" dirty="0"/>
              <a:t>5</a:t>
            </a:r>
            <a:r>
              <a:rPr lang="ja-JP" altLang="en-US" sz="2400" dirty="0"/>
              <a:t>名以上のグループについてはグループメンバーの結果を集計します。</a:t>
            </a:r>
            <a:br>
              <a:rPr lang="en-US" altLang="ja-JP" sz="2400" dirty="0"/>
            </a:br>
            <a:r>
              <a:rPr lang="ja-JP" altLang="en-US" sz="2400" dirty="0"/>
              <a:t>集計結果をもとにアクションプランの効果を確認し、振り返りを行います。</a:t>
            </a:r>
            <a:br>
              <a:rPr lang="en-US" altLang="ja-JP" sz="2400" dirty="0"/>
            </a:br>
            <a:endParaRPr lang="en-US" altLang="ja-JP" sz="2400" b="1" dirty="0"/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9999"/>
                </a:solidFill>
              </a:rPr>
              <a:t>● 実名で行う場合</a:t>
            </a:r>
            <a:endParaRPr lang="en-US" altLang="ja-JP" sz="2600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回答の有無や回答内容は所属上長まで把握します。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回答内容が評価に影響することはありません。ありのままをご回答ください。</a:t>
            </a:r>
            <a:endParaRPr lang="en-US" altLang="ja-JP" sz="2400" dirty="0"/>
          </a:p>
          <a:p>
            <a:pPr lvl="1"/>
            <a:r>
              <a:rPr lang="ja-JP" altLang="en-US" sz="2400" dirty="0"/>
              <a:t>役職者はグループの集計結果と個人結果を確認します。</a:t>
            </a:r>
            <a:br>
              <a:rPr lang="en-US" altLang="ja-JP" sz="2400" dirty="0"/>
            </a:br>
            <a:r>
              <a:rPr lang="ja-JP" altLang="en-US" sz="2400" dirty="0"/>
              <a:t>個人結果については</a:t>
            </a:r>
            <a:r>
              <a:rPr lang="en-US" altLang="ja-JP" sz="2400" dirty="0"/>
              <a:t>1on1</a:t>
            </a:r>
            <a:r>
              <a:rPr lang="ja-JP" altLang="en-US" sz="2400" dirty="0"/>
              <a:t>の時に振り返ります。</a:t>
            </a:r>
            <a:endParaRPr kumimoji="1"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7C954D9-D4CF-4E74-AEEC-65A4B6345BB4}"/>
              </a:ext>
            </a:extLst>
          </p:cNvPr>
          <p:cNvGrpSpPr/>
          <p:nvPr/>
        </p:nvGrpSpPr>
        <p:grpSpPr>
          <a:xfrm>
            <a:off x="4468761" y="472048"/>
            <a:ext cx="6117167" cy="2138417"/>
            <a:chOff x="4468761" y="472048"/>
            <a:chExt cx="6117167" cy="213841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C35CA4C-ADFF-4858-BD09-BB511ABAAC78}"/>
                </a:ext>
              </a:extLst>
            </p:cNvPr>
            <p:cNvSpPr/>
            <p:nvPr/>
          </p:nvSpPr>
          <p:spPr>
            <a:xfrm>
              <a:off x="4468761" y="472048"/>
              <a:ext cx="6117167" cy="213841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実名</a:t>
              </a:r>
              <a:r>
                <a:rPr lang="en-US" altLang="ja-JP" sz="2000" b="1" dirty="0">
                  <a:solidFill>
                    <a:srgbClr val="002060"/>
                  </a:solidFill>
                </a:rPr>
                <a:t>or</a:t>
              </a:r>
              <a:r>
                <a:rPr lang="ja-JP" altLang="en-US" sz="2000" b="1" dirty="0">
                  <a:solidFill>
                    <a:srgbClr val="002060"/>
                  </a:solidFill>
                </a:rPr>
                <a:t>匿名、だれが結果を閲覧するか、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どういう単位で集計するか、どのように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活用するかを周知します。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C6257E46-6EDE-4D0E-8496-D5E9DD4A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441" y="637317"/>
              <a:ext cx="812974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4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329661"/>
            <a:ext cx="9609666" cy="548897"/>
          </a:xfrm>
        </p:spPr>
        <p:txBody>
          <a:bodyPr/>
          <a:lstStyle/>
          <a:p>
            <a:r>
              <a:rPr kumimoji="1" lang="ja-JP" altLang="en-US" dirty="0"/>
              <a:t>集計結果の開示と活用について</a:t>
            </a:r>
          </a:p>
        </p:txBody>
      </p: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B085A1A8-D058-4158-8764-543C46AA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20" y="4368262"/>
            <a:ext cx="2397213" cy="2397213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72EF6FB-D357-490A-8542-954EC74E9349}"/>
              </a:ext>
            </a:extLst>
          </p:cNvPr>
          <p:cNvSpPr/>
          <p:nvPr/>
        </p:nvSpPr>
        <p:spPr>
          <a:xfrm>
            <a:off x="1222809" y="1063832"/>
            <a:ext cx="6103096" cy="2274885"/>
          </a:xfrm>
          <a:prstGeom prst="roundRect">
            <a:avLst>
              <a:gd name="adj" fmla="val 5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従業員の皆さんには、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調査実施から</a:t>
            </a:r>
            <a:r>
              <a:rPr lang="en-US" altLang="ja-JP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か月以内を目安に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部門ミーティングなどの機会で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自組織の集計結果を共有します</a:t>
            </a:r>
            <a:endParaRPr kumimoji="1" lang="ja-JP" altLang="en-US" sz="24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F2DA84E-813A-4CDA-97F8-34B1518A2130}"/>
              </a:ext>
            </a:extLst>
          </p:cNvPr>
          <p:cNvSpPr/>
          <p:nvPr/>
        </p:nvSpPr>
        <p:spPr>
          <a:xfrm>
            <a:off x="1214713" y="3666875"/>
            <a:ext cx="6157635" cy="2697193"/>
          </a:xfrm>
          <a:prstGeom prst="roundRect">
            <a:avLst>
              <a:gd name="adj" fmla="val 5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b="1" dirty="0">
                <a:solidFill>
                  <a:schemeClr val="bg1"/>
                </a:solidFill>
              </a:rPr>
              <a:t>グループの皆さんで振り返りをして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自組織をよりよくするための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率直な意見を出し合いましょう。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そして、自分たちができる働きかけを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考えてみましょう。</a:t>
            </a:r>
            <a:endParaRPr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49543B52-A6DF-424C-BAEE-79B29BEB1FD1}"/>
              </a:ext>
            </a:extLst>
          </p:cNvPr>
          <p:cNvSpPr/>
          <p:nvPr/>
        </p:nvSpPr>
        <p:spPr>
          <a:xfrm>
            <a:off x="11119321" y="4516342"/>
            <a:ext cx="912784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742759-48CF-BD5E-FFB2-C35EFE8F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05" y="1163464"/>
            <a:ext cx="3498716" cy="15602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27D37E-09A3-C07B-182B-47820FC7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422" y="1879030"/>
            <a:ext cx="1889291" cy="220920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303ED81-99F2-4AA6-8E4C-2EAF90172704}"/>
              </a:ext>
            </a:extLst>
          </p:cNvPr>
          <p:cNvGrpSpPr/>
          <p:nvPr/>
        </p:nvGrpSpPr>
        <p:grpSpPr>
          <a:xfrm>
            <a:off x="-1767208" y="447394"/>
            <a:ext cx="13216574" cy="2536238"/>
            <a:chOff x="-1515476" y="-5392769"/>
            <a:chExt cx="12473312" cy="2536238"/>
          </a:xfrm>
        </p:grpSpPr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D47C3A30-4F5F-4D1A-B5B4-70F5E4FD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476" y="-3623786"/>
              <a:ext cx="767255" cy="767255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1AE2225-21D3-43A1-B0F3-406B6B0C3BCB}"/>
                </a:ext>
              </a:extLst>
            </p:cNvPr>
            <p:cNvSpPr/>
            <p:nvPr/>
          </p:nvSpPr>
          <p:spPr>
            <a:xfrm>
              <a:off x="4335064" y="-5392769"/>
              <a:ext cx="6622772" cy="239721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自身の結果が活用されるというイメージを持って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いただくためにこのスライドを加えることを推奨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します。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</a:t>
              </a:r>
              <a:r>
                <a:rPr lang="en-US" altLang="ja-JP" sz="1600" b="1" dirty="0">
                  <a:solidFill>
                    <a:srgbClr val="002060"/>
                  </a:solidFill>
                </a:rPr>
                <a:t>※</a:t>
              </a:r>
              <a:r>
                <a:rPr lang="ja-JP" altLang="en-US" sz="1600" b="1" dirty="0">
                  <a:solidFill>
                    <a:srgbClr val="002060"/>
                  </a:solidFill>
                </a:rPr>
                <a:t>結果の開示範囲の設定により、適宜ご判断ください。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10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403358"/>
            <a:ext cx="10485586" cy="548897"/>
          </a:xfrm>
        </p:spPr>
        <p:txBody>
          <a:bodyPr/>
          <a:lstStyle/>
          <a:p>
            <a:r>
              <a:rPr kumimoji="1" lang="ja-JP" altLang="en-US" dirty="0"/>
              <a:t>最後に、従業員のみなさんへ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6256486" cy="5439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ja-JP" altLang="en-US" sz="2600" dirty="0">
              <a:solidFill>
                <a:srgbClr val="4D4D4D"/>
              </a:solidFill>
            </a:endParaRPr>
          </a:p>
          <a:p>
            <a:pPr marL="0" indent="0" algn="ctr">
              <a:buNone/>
            </a:pPr>
            <a:r>
              <a:rPr lang="ja-JP" altLang="en-US" sz="2800" b="1" dirty="0"/>
              <a:t>みなさんが笑顔で働ける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よりよい環境を作るために、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一人ひとりのご協力が必要です。</a:t>
            </a:r>
            <a:endParaRPr lang="en-US" altLang="ja-JP" sz="2800" b="1" dirty="0"/>
          </a:p>
          <a:p>
            <a:pPr marL="0" indent="0" algn="ctr">
              <a:buNone/>
            </a:pPr>
            <a:endParaRPr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会社、管理職、従業員の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みなさんで一体となり、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より働きがいのある職場づくりを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成功させましょう！</a:t>
            </a:r>
            <a:endParaRPr lang="ja-JP" altLang="en-US" sz="2600" dirty="0">
              <a:solidFill>
                <a:srgbClr val="4D4D4D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413D95-08F4-4614-8F00-BDD426B83CF7}"/>
              </a:ext>
            </a:extLst>
          </p:cNvPr>
          <p:cNvGrpSpPr/>
          <p:nvPr/>
        </p:nvGrpSpPr>
        <p:grpSpPr>
          <a:xfrm>
            <a:off x="3285001" y="636030"/>
            <a:ext cx="7017411" cy="1715502"/>
            <a:chOff x="-1763240" y="-3785965"/>
            <a:chExt cx="6622772" cy="17155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9CAC07-B261-4DF5-9348-BB01C6FFF6F0}"/>
                </a:ext>
              </a:extLst>
            </p:cNvPr>
            <p:cNvSpPr/>
            <p:nvPr/>
          </p:nvSpPr>
          <p:spPr>
            <a:xfrm>
              <a:off x="-1763240" y="-3785965"/>
              <a:ext cx="6622772" cy="1715502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　従業員へのメッセージを加えましょう。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　前向きな内容をおすすめします。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27055D95-61A1-4143-88B8-7AC5A67F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0563" y="-3656159"/>
              <a:ext cx="767255" cy="767255"/>
            </a:xfrm>
            <a:prstGeom prst="rect">
              <a:avLst/>
            </a:prstGeom>
          </p:spPr>
        </p:pic>
      </p:grpSp>
      <p:pic>
        <p:nvPicPr>
          <p:cNvPr id="5" name="図 4" descr="スーツ姿の男性たちの絵&#10;&#10;中程度の精度で自動的に生成された説明">
            <a:extLst>
              <a:ext uri="{FF2B5EF4-FFF2-40B4-BE49-F238E27FC236}">
                <a16:creationId xmlns:a16="http://schemas.microsoft.com/office/drawing/2014/main" id="{4B5C24F6-1E07-4722-8338-DF479229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2" y="3242148"/>
            <a:ext cx="3880757" cy="29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rgbClr val="4D4D4D"/>
      </a:dk1>
      <a:lt1>
        <a:srgbClr val="FFFFFF"/>
      </a:lt1>
      <a:dk2>
        <a:srgbClr val="009999"/>
      </a:dk2>
      <a:lt2>
        <a:srgbClr val="EEECE1"/>
      </a:lt2>
      <a:accent1>
        <a:srgbClr val="009999"/>
      </a:accent1>
      <a:accent2>
        <a:srgbClr val="FABE00"/>
      </a:accent2>
      <a:accent3>
        <a:srgbClr val="AEE0DF"/>
      </a:accent3>
      <a:accent4>
        <a:srgbClr val="4D4D4D"/>
      </a:accent4>
      <a:accent5>
        <a:srgbClr val="B4B4B4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B0E181FB9616244AA1F4512547137D9" ma:contentTypeVersion="36" ma:contentTypeDescription="新しいドキュメントを作成します。" ma:contentTypeScope="" ma:versionID="fbe4f88c02ff9cd01d630cfe951287e5">
  <xsd:schema xmlns:xsd="http://www.w3.org/2001/XMLSchema" xmlns:xs="http://www.w3.org/2001/XMLSchema" xmlns:p="http://schemas.microsoft.com/office/2006/metadata/properties" xmlns:ns1="d5eec69d-50d1-4804-be4f-8225deadb81e" xmlns:ns2="http://schemas.microsoft.com/sharepoint/v3" xmlns:ns3="323eb65a-f89c-4405-b5c5-3120d63297c7" targetNamespace="http://schemas.microsoft.com/office/2006/metadata/properties" ma:root="true" ma:fieldsID="4e87d3b49edd3076fca29ea665df034f" ns1:_="" ns2:_="" ns3:_="">
    <xsd:import namespace="d5eec69d-50d1-4804-be4f-8225deadb81e"/>
    <xsd:import namespace="http://schemas.microsoft.com/sharepoint/v3"/>
    <xsd:import namespace="323eb65a-f89c-4405-b5c5-3120d63297c7"/>
    <xsd:element name="properties">
      <xsd:complexType>
        <xsd:sequence>
          <xsd:element name="documentManagement">
            <xsd:complexType>
              <xsd:all>
                <xsd:element ref="ns1:_x62c5__x5f53__x90e8__x7f72_" minOccurs="0"/>
                <xsd:element ref="ns1:_x8aac__x660e__x6b04_" minOccurs="0"/>
                <xsd:element ref="ns1:_x66f4__x65b0__x5c65__x6b74_" minOccurs="0"/>
                <xsd:element ref="ns1:_Flow_SignoffStatus" minOccurs="0"/>
                <xsd:element ref="ns2:_ip_UnifiedCompliancePolicyProperties" minOccurs="0"/>
                <xsd:element ref="ns3:_dlc_DocId" minOccurs="0"/>
                <xsd:element ref="ns3:_dlc_DocIdUrl" minOccurs="0"/>
                <xsd:element ref="ns3:_dlc_DocIdPersistId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MediaServiceDateTaken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2:_ip_UnifiedCompliancePolicyUIAction" minOccurs="0"/>
                <xsd:element ref="ns3:TaxKeywordTaxHTField" minOccurs="0"/>
                <xsd:element ref="ns3:TaxCatchAll" minOccurs="0"/>
                <xsd:element ref="ns1:MediaLengthInSeconds" minOccurs="0"/>
                <xsd:element ref="ns1:lcf76f155ced4ddcb4097134ff3c332f" minOccurs="0"/>
                <xsd:element ref="ns1:search_Language" minOccurs="0"/>
                <xsd:element ref="ns1:Thumbnail" minOccurs="0"/>
                <xsd:element ref="ns1:MediaServiceObjectDetectorVersions" minOccurs="0"/>
                <xsd:element ref="ns1:MediaServiceLocation" minOccurs="0"/>
                <xsd:element ref="ns1:MediaServiceSearchProperties" minOccurs="0"/>
                <xsd:element ref="ns1:MediaServiceBillingMetadata" minOccurs="0"/>
                <xsd:element ref="ns2:_dlc_ExpireDateSaved" minOccurs="0"/>
                <xsd:element ref="ns2:_dlc_ExpireDate" minOccurs="0"/>
                <xsd:element ref="ns2:_dlc_Exempt" minOccurs="0"/>
                <xsd:element ref="ns1:_x3071__x305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ec69d-50d1-4804-be4f-8225deadb81e" elementFormDefault="qualified">
    <xsd:import namespace="http://schemas.microsoft.com/office/2006/documentManagement/types"/>
    <xsd:import namespace="http://schemas.microsoft.com/office/infopath/2007/PartnerControls"/>
    <xsd:element name="_x62c5__x5f53__x90e8__x7f72_" ma:index="0" nillable="true" ma:displayName="担当部署" ma:internalName="_x62c5__x5f53__x90e8__x7f72_">
      <xsd:simpleType>
        <xsd:restriction base="dms:Text">
          <xsd:maxLength value="255"/>
        </xsd:restriction>
      </xsd:simpleType>
    </xsd:element>
    <xsd:element name="_x8aac__x660e__x6b04_" ma:index="3" nillable="true" ma:displayName="ファイルの説明" ma:description="FY23新卒データのまとめ資料。既存顧客、または新規提案中で、受注確度が高く、クロージングに必要となる顧客にのみ開示OK" ma:format="Dropdown" ma:internalName="_x8aac__x660e__x6b04_">
      <xsd:simpleType>
        <xsd:restriction base="dms:Note">
          <xsd:maxLength value="255"/>
        </xsd:restriction>
      </xsd:simpleType>
    </xsd:element>
    <xsd:element name="_x66f4__x65b0__x5c65__x6b74_" ma:index="4" nillable="true" ma:displayName="更新履歴" ma:format="Dropdown" ma:internalName="_x66f4__x65b0__x5c65__x6b74_">
      <xsd:simpleType>
        <xsd:restriction base="dms:Note">
          <xsd:maxLength value="255"/>
        </xsd:restriction>
      </xsd:simpleType>
    </xsd:element>
    <xsd:element name="_Flow_SignoffStatus" ma:index="5" nillable="true" ma:displayName="承認の状態" ma:internalName="_x627f__x8a8d__x306e__x72b6__x614b_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61e64d13-c1fd-4eac-84f5-03edd6a7c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arch_Language" ma:index="34" nillable="true" ma:displayName="search_Language" ma:default="ja" ma:internalName="search_Language">
      <xsd:simpleType>
        <xsd:restriction base="dms:Text">
          <xsd:maxLength value="255"/>
        </xsd:restriction>
      </xsd:simpleType>
    </xsd:element>
    <xsd:element name="Thumbnail" ma:index="35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MediaServiceObjectDetectorVersions" ma:index="3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3071__x3059_" ma:index="43" nillable="true" ma:displayName="ぱす" ma:format="Hyperlink" ma:internalName="_x3071__x305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6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  <xsd:element name="_dlc_ExpireDateSaved" ma:index="40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41" nillable="true" ma:displayName="期日" ma:description="" ma:hidden="true" ma:indexed="true" ma:internalName="_dlc_ExpireDate" ma:readOnly="true">
      <xsd:simpleType>
        <xsd:restriction base="dms:DateTime"/>
      </xsd:simpleType>
    </xsd:element>
    <xsd:element name="_dlc_Exempt" ma:index="42" nillable="true" ma:displayName="ポリシー適用除外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eb65a-f89c-4405-b5c5-3120d63297c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11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5" nillable="true" ma:taxonomy="true" ma:internalName="TaxKeywordTaxHTField" ma:taxonomyFieldName="TaxKeyword" ma:displayName="エンタープライズ キーワード" ma:readOnly="false" ma:fieldId="{23f27201-bee3-471e-b2e7-b64fd8b7ca38}" ma:taxonomyMulti="true" ma:sspId="61e64d13-c1fd-4eac-84f5-03edd6a7c7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e08a1989-12a6-430a-abc3-444deaf080fa}" ma:internalName="TaxCatchAll" ma:showField="CatchAllData" ma:web="323eb65a-f89c-4405-b5c5-3120d6329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コンテンツ タイプ"/>
        <xsd:element ref="dc:title" minOccurs="0" maxOccurs="1" ma:index="2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eb65a-f89c-4405-b5c5-3120d63297c7" xsi:nil="true"/>
    <lcf76f155ced4ddcb4097134ff3c332f xmlns="d5eec69d-50d1-4804-be4f-8225deadb81e">
      <Terms xmlns="http://schemas.microsoft.com/office/infopath/2007/PartnerControls"/>
    </lcf76f155ced4ddcb4097134ff3c332f>
    <_Flow_SignoffStatus xmlns="d5eec69d-50d1-4804-be4f-8225deadb81e" xsi:nil="true"/>
    <Thumbnail xmlns="d5eec69d-50d1-4804-be4f-8225deadb81e" xsi:nil="true"/>
    <_ip_UnifiedCompliancePolicyUIAction xmlns="http://schemas.microsoft.com/sharepoint/v3" xsi:nil="true"/>
    <_x62c5__x5f53__x90e8__x7f72_ xmlns="d5eec69d-50d1-4804-be4f-8225deadb81e" xsi:nil="true"/>
    <search_Language xmlns="d5eec69d-50d1-4804-be4f-8225deadb81e">ja</search_Language>
    <_x66f4__x65b0__x5c65__x6b74_ xmlns="d5eec69d-50d1-4804-be4f-8225deadb81e" xsi:nil="true"/>
    <_ip_UnifiedCompliancePolicyProperties xmlns="http://schemas.microsoft.com/sharepoint/v3" xsi:nil="true"/>
    <TaxKeywordTaxHTField xmlns="323eb65a-f89c-4405-b5c5-3120d63297c7">
      <Terms xmlns="http://schemas.microsoft.com/office/infopath/2007/PartnerControls"/>
    </TaxKeywordTaxHTField>
    <_x8aac__x660e__x6b04_ xmlns="d5eec69d-50d1-4804-be4f-8225deadb81e" xsi:nil="true"/>
    <_dlc_DocId xmlns="323eb65a-f89c-4405-b5c5-3120d63297c7">TQKRAP5TE3P4-673380122-1729712</_dlc_DocId>
    <_dlc_DocIdUrl xmlns="323eb65a-f89c-4405-b5c5-3120d63297c7">
      <Url>https://arm8769.sharepoint.com/sites/MHC/_layouts/15/DocIdRedir.aspx?ID=TQKRAP5TE3P4-673380122-1729712</Url>
      <Description>TQKRAP5TE3P4-673380122-1729712</Description>
    </_dlc_DocIdUrl>
    <_x3071__x3059_ xmlns="d5eec69d-50d1-4804-be4f-8225deadb81e">
      <Url xsi:nil="true"/>
      <Description xsi:nil="true"/>
    </_x3071__x3059_>
  </documentManagement>
</p:properties>
</file>

<file path=customXml/itemProps1.xml><?xml version="1.0" encoding="utf-8"?>
<ds:datastoreItem xmlns:ds="http://schemas.openxmlformats.org/officeDocument/2006/customXml" ds:itemID="{4C5861A3-2D56-42DC-8AA8-34ED83964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E4534-B399-469B-82E2-F1C8625E7C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A45F1D4-2E27-456C-9166-509098F13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ec69d-50d1-4804-be4f-8225deadb81e"/>
    <ds:schemaRef ds:uri="http://schemas.microsoft.com/sharepoint/v3"/>
    <ds:schemaRef ds:uri="323eb65a-f89c-4405-b5c5-3120d6329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43FDF3-2CFC-4EFF-8CAD-F034B96257B3}">
  <ds:schemaRefs>
    <ds:schemaRef ds:uri="http://schemas.microsoft.com/office/2006/documentManagement/types"/>
    <ds:schemaRef ds:uri="http://www.w3.org/XML/1998/namespace"/>
    <ds:schemaRef ds:uri="http://purl.org/dc/elements/1.1/"/>
    <ds:schemaRef ds:uri="323eb65a-f89c-4405-b5c5-3120d63297c7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d5eec69d-50d1-4804-be4f-8225deadb81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1103</Words>
  <Application>Microsoft Office PowerPoint</Application>
  <PresentationFormat>ワイド画面</PresentationFormat>
  <Paragraphs>113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Abadi Extra Light</vt:lpstr>
      <vt:lpstr>游ゴシック</vt:lpstr>
      <vt:lpstr>Yu Gothic Light</vt:lpstr>
      <vt:lpstr>Arial</vt:lpstr>
      <vt:lpstr>Wingdings</vt:lpstr>
      <vt:lpstr>Office テーマ</vt:lpstr>
      <vt:lpstr>導入説明資料</vt:lpstr>
      <vt:lpstr>PowerPoint プレゼンテーション</vt:lpstr>
      <vt:lpstr>PowerPoint プレゼンテーション</vt:lpstr>
      <vt:lpstr>アドバンテッジ ピディカの導入背景・実施方法</vt:lpstr>
      <vt:lpstr>アドバンテッジ ピディカの回答方法</vt:lpstr>
      <vt:lpstr>アドバンテッジ ピディカの回答方法</vt:lpstr>
      <vt:lpstr>結果の取扱いについて</vt:lpstr>
      <vt:lpstr>集計結果の開示と活用について</vt:lpstr>
      <vt:lpstr>最後に、従業員のみなさんへ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森田 佳月</cp:lastModifiedBy>
  <cp:revision>1</cp:revision>
  <dcterms:created xsi:type="dcterms:W3CDTF">2021-11-22T05:50:40Z</dcterms:created>
  <dcterms:modified xsi:type="dcterms:W3CDTF">2026-02-24T02:48:05Z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0x0101009B0E181FB9616244AA1F4512547137D9</vt:lpwstr>
  </property>
  <property fmtid="{D5CDD505-2E9C-101B-9397-08002B2CF9AE}" pid="3" name="MediaServiceImageTags">
    <vt:lpwstr/>
  </property>
  <property fmtid="{D5CDD505-2E9C-101B-9397-08002B2CF9AE}" pid="4" name="_dlc_DocIdItemGuid">
    <vt:lpwstr>288354fb-5b95-47a0-9ef2-3a1ec2d2c2db</vt:lpwstr>
  </property>
  <property fmtid="{D5CDD505-2E9C-101B-9397-08002B2CF9AE}" pid="5" name="TaxKeyword">
    <vt:lpwstr/>
  </property>
  <property fmtid="{D5CDD505-2E9C-101B-9397-08002B2CF9AE}" pid="6" name="_dlc_policyId">
    <vt:lpwstr/>
  </property>
  <property fmtid="{D5CDD505-2E9C-101B-9397-08002B2CF9AE}" pid="7" name="ItemRetentionFormula">
    <vt:lpwstr/>
  </property>
</Properties>
</file>